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8" r:id="rId3"/>
    <p:sldId id="266" r:id="rId4"/>
    <p:sldId id="264" r:id="rId5"/>
    <p:sldId id="257" r:id="rId6"/>
    <p:sldId id="267" r:id="rId7"/>
    <p:sldId id="268" r:id="rId8"/>
    <p:sldId id="265" r:id="rId9"/>
    <p:sldId id="301" r:id="rId10"/>
    <p:sldId id="302" r:id="rId11"/>
    <p:sldId id="269" r:id="rId12"/>
    <p:sldId id="303" r:id="rId13"/>
    <p:sldId id="304" r:id="rId14"/>
    <p:sldId id="306" r:id="rId15"/>
    <p:sldId id="305" r:id="rId16"/>
    <p:sldId id="307" r:id="rId17"/>
    <p:sldId id="308" r:id="rId18"/>
    <p:sldId id="310" r:id="rId19"/>
    <p:sldId id="270" r:id="rId20"/>
    <p:sldId id="271" r:id="rId21"/>
    <p:sldId id="272" r:id="rId22"/>
    <p:sldId id="273" r:id="rId23"/>
    <p:sldId id="274" r:id="rId24"/>
    <p:sldId id="275" r:id="rId25"/>
    <p:sldId id="276" r:id="rId26"/>
    <p:sldId id="277" r:id="rId27"/>
    <p:sldId id="278" r:id="rId28"/>
    <p:sldId id="282" r:id="rId29"/>
    <p:sldId id="298" r:id="rId30"/>
    <p:sldId id="279" r:id="rId31"/>
    <p:sldId id="299" r:id="rId32"/>
    <p:sldId id="294" r:id="rId33"/>
    <p:sldId id="295" r:id="rId34"/>
    <p:sldId id="296" r:id="rId35"/>
    <p:sldId id="297" r:id="rId36"/>
    <p:sldId id="300" r:id="rId37"/>
    <p:sldId id="280" r:id="rId38"/>
    <p:sldId id="281" r:id="rId39"/>
    <p:sldId id="283" r:id="rId40"/>
    <p:sldId id="284" r:id="rId41"/>
    <p:sldId id="285" r:id="rId42"/>
    <p:sldId id="286" r:id="rId43"/>
    <p:sldId id="287" r:id="rId44"/>
    <p:sldId id="288" r:id="rId45"/>
    <p:sldId id="289" r:id="rId46"/>
    <p:sldId id="291" r:id="rId47"/>
    <p:sldId id="292" r:id="rId48"/>
    <p:sldId id="29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6830"/>
    <a:srgbClr val="D04E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6"/>
    <p:restoredTop sz="59168"/>
  </p:normalViewPr>
  <p:slideViewPr>
    <p:cSldViewPr snapToGrid="0" snapToObjects="1">
      <p:cViewPr>
        <p:scale>
          <a:sx n="83" d="100"/>
          <a:sy n="83" d="100"/>
        </p:scale>
        <p:origin x="3112" y="472"/>
      </p:cViewPr>
      <p:guideLst/>
    </p:cSldViewPr>
  </p:slideViewPr>
  <p:outlineViewPr>
    <p:cViewPr>
      <p:scale>
        <a:sx n="33" d="100"/>
        <a:sy n="33" d="100"/>
      </p:scale>
      <p:origin x="0" y="-4256"/>
    </p:cViewPr>
  </p:outlin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CA64D-6E83-4F7F-8D55-CE980908AB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9552320-6F7E-48B4-9E3D-09B71D0BF37B}">
      <dgm:prSet/>
      <dgm:spPr/>
      <dgm:t>
        <a:bodyPr/>
        <a:lstStyle/>
        <a:p>
          <a:pPr>
            <a:lnSpc>
              <a:spcPct val="100000"/>
            </a:lnSpc>
            <a:defRPr cap="all"/>
          </a:pPr>
          <a:r>
            <a:rPr lang="en-US"/>
            <a:t>High Portability </a:t>
          </a:r>
        </a:p>
      </dgm:t>
    </dgm:pt>
    <dgm:pt modelId="{EAEDAB19-0BD6-4D3C-9BEE-AF4405D0DE80}" type="parTrans" cxnId="{8AFCEA4A-D97F-4C11-9BCA-7938726B6259}">
      <dgm:prSet/>
      <dgm:spPr/>
      <dgm:t>
        <a:bodyPr/>
        <a:lstStyle/>
        <a:p>
          <a:endParaRPr lang="en-US"/>
        </a:p>
      </dgm:t>
    </dgm:pt>
    <dgm:pt modelId="{0A435B4D-9268-4C50-9E92-1870AE9A458F}" type="sibTrans" cxnId="{8AFCEA4A-D97F-4C11-9BCA-7938726B6259}">
      <dgm:prSet/>
      <dgm:spPr/>
      <dgm:t>
        <a:bodyPr/>
        <a:lstStyle/>
        <a:p>
          <a:endParaRPr lang="en-US"/>
        </a:p>
      </dgm:t>
    </dgm:pt>
    <dgm:pt modelId="{B41E3B5E-8289-4CF9-9663-D4D92589E43A}">
      <dgm:prSet/>
      <dgm:spPr/>
      <dgm:t>
        <a:bodyPr/>
        <a:lstStyle/>
        <a:p>
          <a:pPr>
            <a:lnSpc>
              <a:spcPct val="100000"/>
            </a:lnSpc>
            <a:defRPr cap="all"/>
          </a:pPr>
          <a:r>
            <a:rPr lang="en-US"/>
            <a:t>More Convenience</a:t>
          </a:r>
        </a:p>
      </dgm:t>
    </dgm:pt>
    <dgm:pt modelId="{004CC04E-C218-412A-B9EC-C96209D31C5A}" type="parTrans" cxnId="{6534D552-AD38-4C36-AF65-DEDA855ED4C1}">
      <dgm:prSet/>
      <dgm:spPr/>
      <dgm:t>
        <a:bodyPr/>
        <a:lstStyle/>
        <a:p>
          <a:endParaRPr lang="en-US"/>
        </a:p>
      </dgm:t>
    </dgm:pt>
    <dgm:pt modelId="{8AF26AFD-1C83-45AC-974B-96AC04C5F226}" type="sibTrans" cxnId="{6534D552-AD38-4C36-AF65-DEDA855ED4C1}">
      <dgm:prSet/>
      <dgm:spPr/>
      <dgm:t>
        <a:bodyPr/>
        <a:lstStyle/>
        <a:p>
          <a:endParaRPr lang="en-US"/>
        </a:p>
      </dgm:t>
    </dgm:pt>
    <dgm:pt modelId="{6FCE9950-0DA9-41C9-A4C9-2EC7A95D5361}">
      <dgm:prSet/>
      <dgm:spPr/>
      <dgm:t>
        <a:bodyPr/>
        <a:lstStyle/>
        <a:p>
          <a:pPr>
            <a:lnSpc>
              <a:spcPct val="100000"/>
            </a:lnSpc>
            <a:defRPr cap="all"/>
          </a:pPr>
          <a:r>
            <a:rPr lang="en-US"/>
            <a:t>Easier Development </a:t>
          </a:r>
        </a:p>
      </dgm:t>
    </dgm:pt>
    <dgm:pt modelId="{9EBB6374-874C-42D3-B208-11FF9AB48222}" type="parTrans" cxnId="{AAAD7612-B2C8-4213-8ACF-27D0D3FB7C60}">
      <dgm:prSet/>
      <dgm:spPr/>
      <dgm:t>
        <a:bodyPr/>
        <a:lstStyle/>
        <a:p>
          <a:endParaRPr lang="en-US"/>
        </a:p>
      </dgm:t>
    </dgm:pt>
    <dgm:pt modelId="{049CB1A4-2A50-412C-8C21-D748F4E778E0}" type="sibTrans" cxnId="{AAAD7612-B2C8-4213-8ACF-27D0D3FB7C60}">
      <dgm:prSet/>
      <dgm:spPr/>
      <dgm:t>
        <a:bodyPr/>
        <a:lstStyle/>
        <a:p>
          <a:endParaRPr lang="en-US"/>
        </a:p>
      </dgm:t>
    </dgm:pt>
    <dgm:pt modelId="{E82EB8A3-1C05-452E-9026-35E3355203A2}" type="pres">
      <dgm:prSet presAssocID="{F33CA64D-6E83-4F7F-8D55-CE980908AB38}" presName="root" presStyleCnt="0">
        <dgm:presLayoutVars>
          <dgm:dir/>
          <dgm:resizeHandles val="exact"/>
        </dgm:presLayoutVars>
      </dgm:prSet>
      <dgm:spPr/>
    </dgm:pt>
    <dgm:pt modelId="{31100876-529C-4578-AAF3-DBBADA818C63}" type="pres">
      <dgm:prSet presAssocID="{F9552320-6F7E-48B4-9E3D-09B71D0BF37B}" presName="compNode" presStyleCnt="0"/>
      <dgm:spPr/>
    </dgm:pt>
    <dgm:pt modelId="{0EB91CB8-54B0-4E50-AFB4-1FD2FC0C05C5}" type="pres">
      <dgm:prSet presAssocID="{F9552320-6F7E-48B4-9E3D-09B71D0BF37B}" presName="iconBgRect" presStyleLbl="bgShp" presStyleIdx="0" presStyleCnt="3"/>
      <dgm:spPr/>
    </dgm:pt>
    <dgm:pt modelId="{8FD32B8B-4838-4199-B72D-0CABBF68DC15}" type="pres">
      <dgm:prSet presAssocID="{F9552320-6F7E-48B4-9E3D-09B71D0BF37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r with solid fill"/>
        </a:ext>
      </dgm:extLst>
    </dgm:pt>
    <dgm:pt modelId="{781A933E-BF36-432B-B473-940555606D61}" type="pres">
      <dgm:prSet presAssocID="{F9552320-6F7E-48B4-9E3D-09B71D0BF37B}" presName="spaceRect" presStyleCnt="0"/>
      <dgm:spPr/>
    </dgm:pt>
    <dgm:pt modelId="{30F882D5-AD45-4507-9D4B-202748C2CDA7}" type="pres">
      <dgm:prSet presAssocID="{F9552320-6F7E-48B4-9E3D-09B71D0BF37B}" presName="textRect" presStyleLbl="revTx" presStyleIdx="0" presStyleCnt="3">
        <dgm:presLayoutVars>
          <dgm:chMax val="1"/>
          <dgm:chPref val="1"/>
        </dgm:presLayoutVars>
      </dgm:prSet>
      <dgm:spPr/>
    </dgm:pt>
    <dgm:pt modelId="{75DBD9E4-AF6E-4D1F-AFC5-8750FB5964D7}" type="pres">
      <dgm:prSet presAssocID="{0A435B4D-9268-4C50-9E92-1870AE9A458F}" presName="sibTrans" presStyleCnt="0"/>
      <dgm:spPr/>
    </dgm:pt>
    <dgm:pt modelId="{4EFDCD83-B484-447C-8BDC-29EAA172CD8C}" type="pres">
      <dgm:prSet presAssocID="{B41E3B5E-8289-4CF9-9663-D4D92589E43A}" presName="compNode" presStyleCnt="0"/>
      <dgm:spPr/>
    </dgm:pt>
    <dgm:pt modelId="{BEB927A6-9246-4034-BDEF-9F20F436E105}" type="pres">
      <dgm:prSet presAssocID="{B41E3B5E-8289-4CF9-9663-D4D92589E43A}" presName="iconBgRect" presStyleLbl="bgShp" presStyleIdx="1" presStyleCnt="3"/>
      <dgm:spPr/>
    </dgm:pt>
    <dgm:pt modelId="{7920E027-823C-45B8-9E07-408BDE866FB3}" type="pres">
      <dgm:prSet presAssocID="{B41E3B5E-8289-4CF9-9663-D4D92589E43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BC61B7C3-B5D5-4E7A-9293-C211A2C2FAFC}" type="pres">
      <dgm:prSet presAssocID="{B41E3B5E-8289-4CF9-9663-D4D92589E43A}" presName="spaceRect" presStyleCnt="0"/>
      <dgm:spPr/>
    </dgm:pt>
    <dgm:pt modelId="{DFE2D8D6-F831-4D8F-9860-77C228954F41}" type="pres">
      <dgm:prSet presAssocID="{B41E3B5E-8289-4CF9-9663-D4D92589E43A}" presName="textRect" presStyleLbl="revTx" presStyleIdx="1" presStyleCnt="3">
        <dgm:presLayoutVars>
          <dgm:chMax val="1"/>
          <dgm:chPref val="1"/>
        </dgm:presLayoutVars>
      </dgm:prSet>
      <dgm:spPr/>
    </dgm:pt>
    <dgm:pt modelId="{D02F822E-5EBB-4929-B94F-1D3A28001913}" type="pres">
      <dgm:prSet presAssocID="{8AF26AFD-1C83-45AC-974B-96AC04C5F226}" presName="sibTrans" presStyleCnt="0"/>
      <dgm:spPr/>
    </dgm:pt>
    <dgm:pt modelId="{A296B624-9A50-45EE-A2F9-FD5D0B2B3180}" type="pres">
      <dgm:prSet presAssocID="{6FCE9950-0DA9-41C9-A4C9-2EC7A95D5361}" presName="compNode" presStyleCnt="0"/>
      <dgm:spPr/>
    </dgm:pt>
    <dgm:pt modelId="{C55296C2-612B-4419-9D2C-6EE755E288DB}" type="pres">
      <dgm:prSet presAssocID="{6FCE9950-0DA9-41C9-A4C9-2EC7A95D5361}" presName="iconBgRect" presStyleLbl="bgShp" presStyleIdx="2" presStyleCnt="3"/>
      <dgm:spPr/>
    </dgm:pt>
    <dgm:pt modelId="{3BBB3854-0F2D-4BD3-8512-DA4E6D2876A2}" type="pres">
      <dgm:prSet presAssocID="{6FCE9950-0DA9-41C9-A4C9-2EC7A95D53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315A20A4-73F8-4194-B4FE-20D01F78FE2B}" type="pres">
      <dgm:prSet presAssocID="{6FCE9950-0DA9-41C9-A4C9-2EC7A95D5361}" presName="spaceRect" presStyleCnt="0"/>
      <dgm:spPr/>
    </dgm:pt>
    <dgm:pt modelId="{26E13926-4932-4BFD-9D35-A8DA9604A22D}" type="pres">
      <dgm:prSet presAssocID="{6FCE9950-0DA9-41C9-A4C9-2EC7A95D5361}" presName="textRect" presStyleLbl="revTx" presStyleIdx="2" presStyleCnt="3">
        <dgm:presLayoutVars>
          <dgm:chMax val="1"/>
          <dgm:chPref val="1"/>
        </dgm:presLayoutVars>
      </dgm:prSet>
      <dgm:spPr/>
    </dgm:pt>
  </dgm:ptLst>
  <dgm:cxnLst>
    <dgm:cxn modelId="{AAAD7612-B2C8-4213-8ACF-27D0D3FB7C60}" srcId="{F33CA64D-6E83-4F7F-8D55-CE980908AB38}" destId="{6FCE9950-0DA9-41C9-A4C9-2EC7A95D5361}" srcOrd="2" destOrd="0" parTransId="{9EBB6374-874C-42D3-B208-11FF9AB48222}" sibTransId="{049CB1A4-2A50-412C-8C21-D748F4E778E0}"/>
    <dgm:cxn modelId="{DC992013-2E3B-754B-BEDA-1E60AB1B5BB9}" type="presOf" srcId="{F33CA64D-6E83-4F7F-8D55-CE980908AB38}" destId="{E82EB8A3-1C05-452E-9026-35E3355203A2}" srcOrd="0" destOrd="0" presId="urn:microsoft.com/office/officeart/2018/5/layout/IconCircleLabelList"/>
    <dgm:cxn modelId="{DFB36913-F790-6B48-B72C-6D91B69D7258}" type="presOf" srcId="{B41E3B5E-8289-4CF9-9663-D4D92589E43A}" destId="{DFE2D8D6-F831-4D8F-9860-77C228954F41}" srcOrd="0" destOrd="0" presId="urn:microsoft.com/office/officeart/2018/5/layout/IconCircleLabelList"/>
    <dgm:cxn modelId="{8AFCEA4A-D97F-4C11-9BCA-7938726B6259}" srcId="{F33CA64D-6E83-4F7F-8D55-CE980908AB38}" destId="{F9552320-6F7E-48B4-9E3D-09B71D0BF37B}" srcOrd="0" destOrd="0" parTransId="{EAEDAB19-0BD6-4D3C-9BEE-AF4405D0DE80}" sibTransId="{0A435B4D-9268-4C50-9E92-1870AE9A458F}"/>
    <dgm:cxn modelId="{6534D552-AD38-4C36-AF65-DEDA855ED4C1}" srcId="{F33CA64D-6E83-4F7F-8D55-CE980908AB38}" destId="{B41E3B5E-8289-4CF9-9663-D4D92589E43A}" srcOrd="1" destOrd="0" parTransId="{004CC04E-C218-412A-B9EC-C96209D31C5A}" sibTransId="{8AF26AFD-1C83-45AC-974B-96AC04C5F226}"/>
    <dgm:cxn modelId="{295CF1E0-490C-7A48-81C6-96BE9B8B49F8}" type="presOf" srcId="{6FCE9950-0DA9-41C9-A4C9-2EC7A95D5361}" destId="{26E13926-4932-4BFD-9D35-A8DA9604A22D}" srcOrd="0" destOrd="0" presId="urn:microsoft.com/office/officeart/2018/5/layout/IconCircleLabelList"/>
    <dgm:cxn modelId="{74C4CDE4-7CA7-5E44-9490-E9FDBC165EBC}" type="presOf" srcId="{F9552320-6F7E-48B4-9E3D-09B71D0BF37B}" destId="{30F882D5-AD45-4507-9D4B-202748C2CDA7}" srcOrd="0" destOrd="0" presId="urn:microsoft.com/office/officeart/2018/5/layout/IconCircleLabelList"/>
    <dgm:cxn modelId="{8996C48D-00A2-0741-8EDC-8A0A7C9B511A}" type="presParOf" srcId="{E82EB8A3-1C05-452E-9026-35E3355203A2}" destId="{31100876-529C-4578-AAF3-DBBADA818C63}" srcOrd="0" destOrd="0" presId="urn:microsoft.com/office/officeart/2018/5/layout/IconCircleLabelList"/>
    <dgm:cxn modelId="{7CC7B7DF-6F4E-8946-B943-4B95904A2207}" type="presParOf" srcId="{31100876-529C-4578-AAF3-DBBADA818C63}" destId="{0EB91CB8-54B0-4E50-AFB4-1FD2FC0C05C5}" srcOrd="0" destOrd="0" presId="urn:microsoft.com/office/officeart/2018/5/layout/IconCircleLabelList"/>
    <dgm:cxn modelId="{721E1BDB-9854-9542-B013-ABD3DC97A1BA}" type="presParOf" srcId="{31100876-529C-4578-AAF3-DBBADA818C63}" destId="{8FD32B8B-4838-4199-B72D-0CABBF68DC15}" srcOrd="1" destOrd="0" presId="urn:microsoft.com/office/officeart/2018/5/layout/IconCircleLabelList"/>
    <dgm:cxn modelId="{6CADE055-70DE-AB4C-815D-BAC2D90960C6}" type="presParOf" srcId="{31100876-529C-4578-AAF3-DBBADA818C63}" destId="{781A933E-BF36-432B-B473-940555606D61}" srcOrd="2" destOrd="0" presId="urn:microsoft.com/office/officeart/2018/5/layout/IconCircleLabelList"/>
    <dgm:cxn modelId="{16080360-66EF-904B-A99B-1BE4E5E94A71}" type="presParOf" srcId="{31100876-529C-4578-AAF3-DBBADA818C63}" destId="{30F882D5-AD45-4507-9D4B-202748C2CDA7}" srcOrd="3" destOrd="0" presId="urn:microsoft.com/office/officeart/2018/5/layout/IconCircleLabelList"/>
    <dgm:cxn modelId="{99BBE057-629A-0C4D-AC7C-85E0DBC9E25B}" type="presParOf" srcId="{E82EB8A3-1C05-452E-9026-35E3355203A2}" destId="{75DBD9E4-AF6E-4D1F-AFC5-8750FB5964D7}" srcOrd="1" destOrd="0" presId="urn:microsoft.com/office/officeart/2018/5/layout/IconCircleLabelList"/>
    <dgm:cxn modelId="{280F7862-CE30-E84C-8A75-E26B9CF821AD}" type="presParOf" srcId="{E82EB8A3-1C05-452E-9026-35E3355203A2}" destId="{4EFDCD83-B484-447C-8BDC-29EAA172CD8C}" srcOrd="2" destOrd="0" presId="urn:microsoft.com/office/officeart/2018/5/layout/IconCircleLabelList"/>
    <dgm:cxn modelId="{FBD4B76B-F016-0B47-BC82-7DDC2A6D104B}" type="presParOf" srcId="{4EFDCD83-B484-447C-8BDC-29EAA172CD8C}" destId="{BEB927A6-9246-4034-BDEF-9F20F436E105}" srcOrd="0" destOrd="0" presId="urn:microsoft.com/office/officeart/2018/5/layout/IconCircleLabelList"/>
    <dgm:cxn modelId="{571B1DD2-10F3-7F4F-989F-9C1DF51D000B}" type="presParOf" srcId="{4EFDCD83-B484-447C-8BDC-29EAA172CD8C}" destId="{7920E027-823C-45B8-9E07-408BDE866FB3}" srcOrd="1" destOrd="0" presId="urn:microsoft.com/office/officeart/2018/5/layout/IconCircleLabelList"/>
    <dgm:cxn modelId="{E10C64B1-1E5F-DF4F-B3A4-0DF7B8EF53CF}" type="presParOf" srcId="{4EFDCD83-B484-447C-8BDC-29EAA172CD8C}" destId="{BC61B7C3-B5D5-4E7A-9293-C211A2C2FAFC}" srcOrd="2" destOrd="0" presId="urn:microsoft.com/office/officeart/2018/5/layout/IconCircleLabelList"/>
    <dgm:cxn modelId="{E253966F-B549-A446-8CBA-1ED501B68691}" type="presParOf" srcId="{4EFDCD83-B484-447C-8BDC-29EAA172CD8C}" destId="{DFE2D8D6-F831-4D8F-9860-77C228954F41}" srcOrd="3" destOrd="0" presId="urn:microsoft.com/office/officeart/2018/5/layout/IconCircleLabelList"/>
    <dgm:cxn modelId="{0F9B1608-B015-B643-8ABD-622D18CD6A0E}" type="presParOf" srcId="{E82EB8A3-1C05-452E-9026-35E3355203A2}" destId="{D02F822E-5EBB-4929-B94F-1D3A28001913}" srcOrd="3" destOrd="0" presId="urn:microsoft.com/office/officeart/2018/5/layout/IconCircleLabelList"/>
    <dgm:cxn modelId="{CD887744-DE2F-C84E-8F21-0EA07A8357AA}" type="presParOf" srcId="{E82EB8A3-1C05-452E-9026-35E3355203A2}" destId="{A296B624-9A50-45EE-A2F9-FD5D0B2B3180}" srcOrd="4" destOrd="0" presId="urn:microsoft.com/office/officeart/2018/5/layout/IconCircleLabelList"/>
    <dgm:cxn modelId="{0089233E-9856-B34A-84D7-B60837FA0DD9}" type="presParOf" srcId="{A296B624-9A50-45EE-A2F9-FD5D0B2B3180}" destId="{C55296C2-612B-4419-9D2C-6EE755E288DB}" srcOrd="0" destOrd="0" presId="urn:microsoft.com/office/officeart/2018/5/layout/IconCircleLabelList"/>
    <dgm:cxn modelId="{585C266E-8993-8848-95BF-3AED2D4F6437}" type="presParOf" srcId="{A296B624-9A50-45EE-A2F9-FD5D0B2B3180}" destId="{3BBB3854-0F2D-4BD3-8512-DA4E6D2876A2}" srcOrd="1" destOrd="0" presId="urn:microsoft.com/office/officeart/2018/5/layout/IconCircleLabelList"/>
    <dgm:cxn modelId="{EC36A0F4-4AEC-3E46-A79D-FA4C8E2A2094}" type="presParOf" srcId="{A296B624-9A50-45EE-A2F9-FD5D0B2B3180}" destId="{315A20A4-73F8-4194-B4FE-20D01F78FE2B}" srcOrd="2" destOrd="0" presId="urn:microsoft.com/office/officeart/2018/5/layout/IconCircleLabelList"/>
    <dgm:cxn modelId="{388F459F-57D3-4949-9B19-20258181951A}" type="presParOf" srcId="{A296B624-9A50-45EE-A2F9-FD5D0B2B3180}" destId="{26E13926-4932-4BFD-9D35-A8DA9604A22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7E61D7-C4B5-4655-9DF4-840DB7735C1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34A9412-1F2D-4F8C-9EE2-6FBE29E6D91F}">
      <dgm:prSet/>
      <dgm:spPr/>
      <dgm:t>
        <a:bodyPr/>
        <a:lstStyle/>
        <a:p>
          <a:pPr>
            <a:defRPr cap="all"/>
          </a:pPr>
          <a:r>
            <a:rPr lang="en-US" dirty="0"/>
            <a:t>Reduced Speed</a:t>
          </a:r>
        </a:p>
      </dgm:t>
    </dgm:pt>
    <dgm:pt modelId="{2E288043-6EBD-4794-AF3C-FFD704077F21}" type="parTrans" cxnId="{E6151FE7-292E-4268-B588-DDCA7BC84C1F}">
      <dgm:prSet/>
      <dgm:spPr/>
      <dgm:t>
        <a:bodyPr/>
        <a:lstStyle/>
        <a:p>
          <a:endParaRPr lang="en-US"/>
        </a:p>
      </dgm:t>
    </dgm:pt>
    <dgm:pt modelId="{68F46E0F-97D0-4828-BF53-DA2922F3293D}" type="sibTrans" cxnId="{E6151FE7-292E-4268-B588-DDCA7BC84C1F}">
      <dgm:prSet/>
      <dgm:spPr/>
      <dgm:t>
        <a:bodyPr/>
        <a:lstStyle/>
        <a:p>
          <a:endParaRPr lang="en-US"/>
        </a:p>
      </dgm:t>
    </dgm:pt>
    <dgm:pt modelId="{66ABD9B8-36FD-4E8D-A453-7A83E57F3ADD}">
      <dgm:prSet/>
      <dgm:spPr/>
      <dgm:t>
        <a:bodyPr/>
        <a:lstStyle/>
        <a:p>
          <a:pPr>
            <a:defRPr cap="all"/>
          </a:pPr>
          <a:r>
            <a:rPr lang="en-US"/>
            <a:t>Decreased Access</a:t>
          </a:r>
        </a:p>
      </dgm:t>
    </dgm:pt>
    <dgm:pt modelId="{42128D14-F7C0-44B6-849B-6F4C08E26F44}" type="parTrans" cxnId="{CF820236-34DE-4C19-A5FB-71E0CB267A14}">
      <dgm:prSet/>
      <dgm:spPr/>
      <dgm:t>
        <a:bodyPr/>
        <a:lstStyle/>
        <a:p>
          <a:endParaRPr lang="en-US"/>
        </a:p>
      </dgm:t>
    </dgm:pt>
    <dgm:pt modelId="{B337FB3E-FC8D-4C84-A38E-C5BA994064E5}" type="sibTrans" cxnId="{CF820236-34DE-4C19-A5FB-71E0CB267A14}">
      <dgm:prSet/>
      <dgm:spPr/>
      <dgm:t>
        <a:bodyPr/>
        <a:lstStyle/>
        <a:p>
          <a:endParaRPr lang="en-US"/>
        </a:p>
      </dgm:t>
    </dgm:pt>
    <dgm:pt modelId="{1AED549D-89B5-4239-BB1F-ADF904D6C147}">
      <dgm:prSet/>
      <dgm:spPr/>
      <dgm:t>
        <a:bodyPr/>
        <a:lstStyle/>
        <a:p>
          <a:pPr>
            <a:defRPr cap="all"/>
          </a:pPr>
          <a:r>
            <a:rPr lang="en-US" dirty="0"/>
            <a:t>Limited Functionality </a:t>
          </a:r>
        </a:p>
      </dgm:t>
    </dgm:pt>
    <dgm:pt modelId="{E900845E-22BF-4232-B24E-1774C6807FF5}" type="parTrans" cxnId="{81774907-A2F2-4286-BF21-A99431125AE9}">
      <dgm:prSet/>
      <dgm:spPr/>
      <dgm:t>
        <a:bodyPr/>
        <a:lstStyle/>
        <a:p>
          <a:endParaRPr lang="en-US"/>
        </a:p>
      </dgm:t>
    </dgm:pt>
    <dgm:pt modelId="{45D84C41-51FD-49F6-810F-45F0DF01B5E4}" type="sibTrans" cxnId="{81774907-A2F2-4286-BF21-A99431125AE9}">
      <dgm:prSet/>
      <dgm:spPr/>
      <dgm:t>
        <a:bodyPr/>
        <a:lstStyle/>
        <a:p>
          <a:endParaRPr lang="en-US"/>
        </a:p>
      </dgm:t>
    </dgm:pt>
    <dgm:pt modelId="{73D7302C-B492-4AD3-8345-CF191E94853E}" type="pres">
      <dgm:prSet presAssocID="{907E61D7-C4B5-4655-9DF4-840DB7735C19}" presName="root" presStyleCnt="0">
        <dgm:presLayoutVars>
          <dgm:dir/>
          <dgm:resizeHandles val="exact"/>
        </dgm:presLayoutVars>
      </dgm:prSet>
      <dgm:spPr/>
    </dgm:pt>
    <dgm:pt modelId="{06772F48-1111-4E19-8D28-F38F94CDDA47}" type="pres">
      <dgm:prSet presAssocID="{B34A9412-1F2D-4F8C-9EE2-6FBE29E6D91F}" presName="compNode" presStyleCnt="0"/>
      <dgm:spPr/>
    </dgm:pt>
    <dgm:pt modelId="{E25DCA19-82DF-4B2E-BA9B-EBB79C06D7EB}" type="pres">
      <dgm:prSet presAssocID="{B34A9412-1F2D-4F8C-9EE2-6FBE29E6D91F}" presName="iconBgRect" presStyleLbl="bgShp" presStyleIdx="0" presStyleCnt="3"/>
      <dgm:spPr/>
    </dgm:pt>
    <dgm:pt modelId="{5B64CB3E-79DA-4BC9-9782-1FDE2B07BCD4}" type="pres">
      <dgm:prSet presAssocID="{B34A9412-1F2D-4F8C-9EE2-6FBE29E6D91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eedometer Low with solid fill"/>
        </a:ext>
      </dgm:extLst>
    </dgm:pt>
    <dgm:pt modelId="{B01E7A6A-A2B2-4CCF-A48A-AC6DB940A0FB}" type="pres">
      <dgm:prSet presAssocID="{B34A9412-1F2D-4F8C-9EE2-6FBE29E6D91F}" presName="spaceRect" presStyleCnt="0"/>
      <dgm:spPr/>
    </dgm:pt>
    <dgm:pt modelId="{B4125F80-A689-4251-9677-C187B8A2CC3E}" type="pres">
      <dgm:prSet presAssocID="{B34A9412-1F2D-4F8C-9EE2-6FBE29E6D91F}" presName="textRect" presStyleLbl="revTx" presStyleIdx="0" presStyleCnt="3">
        <dgm:presLayoutVars>
          <dgm:chMax val="1"/>
          <dgm:chPref val="1"/>
        </dgm:presLayoutVars>
      </dgm:prSet>
      <dgm:spPr/>
    </dgm:pt>
    <dgm:pt modelId="{B88CD377-B999-45A7-9A01-26A83F4CC6CD}" type="pres">
      <dgm:prSet presAssocID="{68F46E0F-97D0-4828-BF53-DA2922F3293D}" presName="sibTrans" presStyleCnt="0"/>
      <dgm:spPr/>
    </dgm:pt>
    <dgm:pt modelId="{FD2BBDB0-9672-4FE5-97E5-BBF30B46676D}" type="pres">
      <dgm:prSet presAssocID="{66ABD9B8-36FD-4E8D-A453-7A83E57F3ADD}" presName="compNode" presStyleCnt="0"/>
      <dgm:spPr/>
    </dgm:pt>
    <dgm:pt modelId="{40222032-25C0-47E8-A918-4F0B39DE3E65}" type="pres">
      <dgm:prSet presAssocID="{66ABD9B8-36FD-4E8D-A453-7A83E57F3ADD}" presName="iconBgRect" presStyleLbl="bgShp" presStyleIdx="1" presStyleCnt="3"/>
      <dgm:spPr/>
    </dgm:pt>
    <dgm:pt modelId="{1D29DEF8-5AC5-4E6B-891D-36BAE00F037D}" type="pres">
      <dgm:prSet presAssocID="{66ABD9B8-36FD-4E8D-A453-7A83E57F3A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2FD07400-9C59-4FD7-8B8B-FC45DD60ACEF}" type="pres">
      <dgm:prSet presAssocID="{66ABD9B8-36FD-4E8D-A453-7A83E57F3ADD}" presName="spaceRect" presStyleCnt="0"/>
      <dgm:spPr/>
    </dgm:pt>
    <dgm:pt modelId="{D40B262D-1A12-4327-AF7D-93257AE9E3AE}" type="pres">
      <dgm:prSet presAssocID="{66ABD9B8-36FD-4E8D-A453-7A83E57F3ADD}" presName="textRect" presStyleLbl="revTx" presStyleIdx="1" presStyleCnt="3">
        <dgm:presLayoutVars>
          <dgm:chMax val="1"/>
          <dgm:chPref val="1"/>
        </dgm:presLayoutVars>
      </dgm:prSet>
      <dgm:spPr/>
    </dgm:pt>
    <dgm:pt modelId="{2B47EF63-7E05-4402-8FD9-B54B247B25AF}" type="pres">
      <dgm:prSet presAssocID="{B337FB3E-FC8D-4C84-A38E-C5BA994064E5}" presName="sibTrans" presStyleCnt="0"/>
      <dgm:spPr/>
    </dgm:pt>
    <dgm:pt modelId="{23973F3B-EEC0-4B34-844E-B2E885F803AA}" type="pres">
      <dgm:prSet presAssocID="{1AED549D-89B5-4239-BB1F-ADF904D6C147}" presName="compNode" presStyleCnt="0"/>
      <dgm:spPr/>
    </dgm:pt>
    <dgm:pt modelId="{913C057C-A8A0-4161-A45B-4EB301EF84DB}" type="pres">
      <dgm:prSet presAssocID="{1AED549D-89B5-4239-BB1F-ADF904D6C147}" presName="iconBgRect" presStyleLbl="bgShp" presStyleIdx="2" presStyleCnt="3"/>
      <dgm:spPr/>
    </dgm:pt>
    <dgm:pt modelId="{11D636D0-DEAA-41B2-A1E8-D794D2749A8F}" type="pres">
      <dgm:prSet presAssocID="{1AED549D-89B5-4239-BB1F-ADF904D6C1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Down with solid fill"/>
        </a:ext>
      </dgm:extLst>
    </dgm:pt>
    <dgm:pt modelId="{9A172675-A317-41B3-937C-EAD3269935D5}" type="pres">
      <dgm:prSet presAssocID="{1AED549D-89B5-4239-BB1F-ADF904D6C147}" presName="spaceRect" presStyleCnt="0"/>
      <dgm:spPr/>
    </dgm:pt>
    <dgm:pt modelId="{5C530E72-3339-4E8C-80D8-0659667D6889}" type="pres">
      <dgm:prSet presAssocID="{1AED549D-89B5-4239-BB1F-ADF904D6C147}" presName="textRect" presStyleLbl="revTx" presStyleIdx="2" presStyleCnt="3">
        <dgm:presLayoutVars>
          <dgm:chMax val="1"/>
          <dgm:chPref val="1"/>
        </dgm:presLayoutVars>
      </dgm:prSet>
      <dgm:spPr/>
    </dgm:pt>
  </dgm:ptLst>
  <dgm:cxnLst>
    <dgm:cxn modelId="{81774907-A2F2-4286-BF21-A99431125AE9}" srcId="{907E61D7-C4B5-4655-9DF4-840DB7735C19}" destId="{1AED549D-89B5-4239-BB1F-ADF904D6C147}" srcOrd="2" destOrd="0" parTransId="{E900845E-22BF-4232-B24E-1774C6807FF5}" sibTransId="{45D84C41-51FD-49F6-810F-45F0DF01B5E4}"/>
    <dgm:cxn modelId="{92032133-47AD-48EC-B02B-B3C5B9EE94CD}" type="presOf" srcId="{66ABD9B8-36FD-4E8D-A453-7A83E57F3ADD}" destId="{D40B262D-1A12-4327-AF7D-93257AE9E3AE}" srcOrd="0" destOrd="0" presId="urn:microsoft.com/office/officeart/2018/5/layout/IconCircleLabelList"/>
    <dgm:cxn modelId="{CF820236-34DE-4C19-A5FB-71E0CB267A14}" srcId="{907E61D7-C4B5-4655-9DF4-840DB7735C19}" destId="{66ABD9B8-36FD-4E8D-A453-7A83E57F3ADD}" srcOrd="1" destOrd="0" parTransId="{42128D14-F7C0-44B6-849B-6F4C08E26F44}" sibTransId="{B337FB3E-FC8D-4C84-A38E-C5BA994064E5}"/>
    <dgm:cxn modelId="{ABF778B4-6A92-40E5-8A71-F5743D0709A4}" type="presOf" srcId="{907E61D7-C4B5-4655-9DF4-840DB7735C19}" destId="{73D7302C-B492-4AD3-8345-CF191E94853E}" srcOrd="0" destOrd="0" presId="urn:microsoft.com/office/officeart/2018/5/layout/IconCircleLabelList"/>
    <dgm:cxn modelId="{2E418AE1-967D-4B69-9A7B-11652345C6CB}" type="presOf" srcId="{B34A9412-1F2D-4F8C-9EE2-6FBE29E6D91F}" destId="{B4125F80-A689-4251-9677-C187B8A2CC3E}" srcOrd="0" destOrd="0" presId="urn:microsoft.com/office/officeart/2018/5/layout/IconCircleLabelList"/>
    <dgm:cxn modelId="{E6151FE7-292E-4268-B588-DDCA7BC84C1F}" srcId="{907E61D7-C4B5-4655-9DF4-840DB7735C19}" destId="{B34A9412-1F2D-4F8C-9EE2-6FBE29E6D91F}" srcOrd="0" destOrd="0" parTransId="{2E288043-6EBD-4794-AF3C-FFD704077F21}" sibTransId="{68F46E0F-97D0-4828-BF53-DA2922F3293D}"/>
    <dgm:cxn modelId="{17834CE7-D87E-4079-9983-D18BC421FC7D}" type="presOf" srcId="{1AED549D-89B5-4239-BB1F-ADF904D6C147}" destId="{5C530E72-3339-4E8C-80D8-0659667D6889}" srcOrd="0" destOrd="0" presId="urn:microsoft.com/office/officeart/2018/5/layout/IconCircleLabelList"/>
    <dgm:cxn modelId="{A86DFE3F-C9F2-4405-A531-D9038C12B984}" type="presParOf" srcId="{73D7302C-B492-4AD3-8345-CF191E94853E}" destId="{06772F48-1111-4E19-8D28-F38F94CDDA47}" srcOrd="0" destOrd="0" presId="urn:microsoft.com/office/officeart/2018/5/layout/IconCircleLabelList"/>
    <dgm:cxn modelId="{24242BD5-32ED-480D-85A9-E01AF8275C1E}" type="presParOf" srcId="{06772F48-1111-4E19-8D28-F38F94CDDA47}" destId="{E25DCA19-82DF-4B2E-BA9B-EBB79C06D7EB}" srcOrd="0" destOrd="0" presId="urn:microsoft.com/office/officeart/2018/5/layout/IconCircleLabelList"/>
    <dgm:cxn modelId="{6CC28AB5-026D-461E-84BC-F67D11F4986A}" type="presParOf" srcId="{06772F48-1111-4E19-8D28-F38F94CDDA47}" destId="{5B64CB3E-79DA-4BC9-9782-1FDE2B07BCD4}" srcOrd="1" destOrd="0" presId="urn:microsoft.com/office/officeart/2018/5/layout/IconCircleLabelList"/>
    <dgm:cxn modelId="{C17682F2-3E4C-43BF-94BF-00D76B4965E7}" type="presParOf" srcId="{06772F48-1111-4E19-8D28-F38F94CDDA47}" destId="{B01E7A6A-A2B2-4CCF-A48A-AC6DB940A0FB}" srcOrd="2" destOrd="0" presId="urn:microsoft.com/office/officeart/2018/5/layout/IconCircleLabelList"/>
    <dgm:cxn modelId="{5557BB8D-79D1-4869-9120-32E61EEE0A61}" type="presParOf" srcId="{06772F48-1111-4E19-8D28-F38F94CDDA47}" destId="{B4125F80-A689-4251-9677-C187B8A2CC3E}" srcOrd="3" destOrd="0" presId="urn:microsoft.com/office/officeart/2018/5/layout/IconCircleLabelList"/>
    <dgm:cxn modelId="{AC3B908D-3367-4F64-845A-04ABED88B7ED}" type="presParOf" srcId="{73D7302C-B492-4AD3-8345-CF191E94853E}" destId="{B88CD377-B999-45A7-9A01-26A83F4CC6CD}" srcOrd="1" destOrd="0" presId="urn:microsoft.com/office/officeart/2018/5/layout/IconCircleLabelList"/>
    <dgm:cxn modelId="{03FA8FAE-E376-424E-BD47-0DDAEB10F5CF}" type="presParOf" srcId="{73D7302C-B492-4AD3-8345-CF191E94853E}" destId="{FD2BBDB0-9672-4FE5-97E5-BBF30B46676D}" srcOrd="2" destOrd="0" presId="urn:microsoft.com/office/officeart/2018/5/layout/IconCircleLabelList"/>
    <dgm:cxn modelId="{023C89E1-C574-49BA-8CF3-A1AB8B570191}" type="presParOf" srcId="{FD2BBDB0-9672-4FE5-97E5-BBF30B46676D}" destId="{40222032-25C0-47E8-A918-4F0B39DE3E65}" srcOrd="0" destOrd="0" presId="urn:microsoft.com/office/officeart/2018/5/layout/IconCircleLabelList"/>
    <dgm:cxn modelId="{AE021D09-58CA-4FA7-AB0B-05AC9FF0CD09}" type="presParOf" srcId="{FD2BBDB0-9672-4FE5-97E5-BBF30B46676D}" destId="{1D29DEF8-5AC5-4E6B-891D-36BAE00F037D}" srcOrd="1" destOrd="0" presId="urn:microsoft.com/office/officeart/2018/5/layout/IconCircleLabelList"/>
    <dgm:cxn modelId="{E5359333-7334-4617-876C-B0F331665D35}" type="presParOf" srcId="{FD2BBDB0-9672-4FE5-97E5-BBF30B46676D}" destId="{2FD07400-9C59-4FD7-8B8B-FC45DD60ACEF}" srcOrd="2" destOrd="0" presId="urn:microsoft.com/office/officeart/2018/5/layout/IconCircleLabelList"/>
    <dgm:cxn modelId="{D5A30689-CDA8-4329-8ED9-62781EE4BA0E}" type="presParOf" srcId="{FD2BBDB0-9672-4FE5-97E5-BBF30B46676D}" destId="{D40B262D-1A12-4327-AF7D-93257AE9E3AE}" srcOrd="3" destOrd="0" presId="urn:microsoft.com/office/officeart/2018/5/layout/IconCircleLabelList"/>
    <dgm:cxn modelId="{3B1FFAE9-BC42-426C-A654-513B377EB675}" type="presParOf" srcId="{73D7302C-B492-4AD3-8345-CF191E94853E}" destId="{2B47EF63-7E05-4402-8FD9-B54B247B25AF}" srcOrd="3" destOrd="0" presId="urn:microsoft.com/office/officeart/2018/5/layout/IconCircleLabelList"/>
    <dgm:cxn modelId="{4E497A4F-62AD-46C6-9CBC-A3A2572AFA95}" type="presParOf" srcId="{73D7302C-B492-4AD3-8345-CF191E94853E}" destId="{23973F3B-EEC0-4B34-844E-B2E885F803AA}" srcOrd="4" destOrd="0" presId="urn:microsoft.com/office/officeart/2018/5/layout/IconCircleLabelList"/>
    <dgm:cxn modelId="{7ADB0628-BECA-42BA-A319-1F714613735A}" type="presParOf" srcId="{23973F3B-EEC0-4B34-844E-B2E885F803AA}" destId="{913C057C-A8A0-4161-A45B-4EB301EF84DB}" srcOrd="0" destOrd="0" presId="urn:microsoft.com/office/officeart/2018/5/layout/IconCircleLabelList"/>
    <dgm:cxn modelId="{7F7E9D80-459B-4396-A68E-9C5CD53374C8}" type="presParOf" srcId="{23973F3B-EEC0-4B34-844E-B2E885F803AA}" destId="{11D636D0-DEAA-41B2-A1E8-D794D2749A8F}" srcOrd="1" destOrd="0" presId="urn:microsoft.com/office/officeart/2018/5/layout/IconCircleLabelList"/>
    <dgm:cxn modelId="{41E59239-C28C-41E0-A4A8-3DA260A50C57}" type="presParOf" srcId="{23973F3B-EEC0-4B34-844E-B2E885F803AA}" destId="{9A172675-A317-41B3-937C-EAD3269935D5}" srcOrd="2" destOrd="0" presId="urn:microsoft.com/office/officeart/2018/5/layout/IconCircleLabelList"/>
    <dgm:cxn modelId="{BF0DF7CF-6766-414F-B8F0-FDE4B2BA46D8}" type="presParOf" srcId="{23973F3B-EEC0-4B34-844E-B2E885F803AA}" destId="{5C530E72-3339-4E8C-80D8-0659667D68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91CB8-54B0-4E50-AFB4-1FD2FC0C05C5}">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32B8B-4838-4199-B72D-0CABBF68DC15}">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F882D5-AD45-4507-9D4B-202748C2CDA7}">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a:t>High Portability </a:t>
          </a:r>
        </a:p>
      </dsp:txBody>
      <dsp:txXfrm>
        <a:off x="75768" y="3053169"/>
        <a:ext cx="3093750" cy="720000"/>
      </dsp:txXfrm>
    </dsp:sp>
    <dsp:sp modelId="{BEB927A6-9246-4034-BDEF-9F20F436E105}">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20E027-823C-45B8-9E07-408BDE866FB3}">
      <dsp:nvSpPr>
        <dsp:cNvPr id="0" name=""/>
        <dsp:cNvSpPr/>
      </dsp:nvSpPr>
      <dsp:spPr>
        <a:xfrm>
          <a:off x="4716393" y="980356"/>
          <a:ext cx="1082812" cy="108281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E2D8D6-F831-4D8F-9860-77C228954F41}">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a:t>More Convenience</a:t>
          </a:r>
        </a:p>
      </dsp:txBody>
      <dsp:txXfrm>
        <a:off x="3710925" y="3053169"/>
        <a:ext cx="3093750" cy="720000"/>
      </dsp:txXfrm>
    </dsp:sp>
    <dsp:sp modelId="{C55296C2-612B-4419-9D2C-6EE755E288DB}">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B3854-0F2D-4BD3-8512-DA4E6D2876A2}">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E13926-4932-4BFD-9D35-A8DA9604A22D}">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kern="1200"/>
            <a:t>Easier Development </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DCA19-82DF-4B2E-BA9B-EBB79C06D7EB}">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4CB3E-79DA-4BC9-9782-1FDE2B07BCD4}">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125F80-A689-4251-9677-C187B8A2CC3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Reduced Speed</a:t>
          </a:r>
        </a:p>
      </dsp:txBody>
      <dsp:txXfrm>
        <a:off x="75768" y="3053169"/>
        <a:ext cx="3093750" cy="720000"/>
      </dsp:txXfrm>
    </dsp:sp>
    <dsp:sp modelId="{40222032-25C0-47E8-A918-4F0B39DE3E65}">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9DEF8-5AC5-4E6B-891D-36BAE00F037D}">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B262D-1A12-4327-AF7D-93257AE9E3AE}">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Decreased Access</a:t>
          </a:r>
        </a:p>
      </dsp:txBody>
      <dsp:txXfrm>
        <a:off x="3710925" y="3053169"/>
        <a:ext cx="3093750" cy="720000"/>
      </dsp:txXfrm>
    </dsp:sp>
    <dsp:sp modelId="{913C057C-A8A0-4161-A45B-4EB301EF84DB}">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D636D0-DEAA-41B2-A1E8-D794D2749A8F}">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530E72-3339-4E8C-80D8-0659667D688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Limited Functionality </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B4E33-3268-6840-99B8-405B4FDF8807}" type="datetimeFigureOut">
              <a:rPr lang="en-US" smtClean="0"/>
              <a:t>7/24/22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AC63FA-310D-0444-9B78-AE5EE725F3B0}" type="slidenum">
              <a:rPr lang="en-US" smtClean="0"/>
              <a:t>‹#›</a:t>
            </a:fld>
            <a:endParaRPr lang="en-US"/>
          </a:p>
        </p:txBody>
      </p:sp>
    </p:spTree>
    <p:extLst>
      <p:ext uri="{BB962C8B-B14F-4D97-AF65-F5344CB8AC3E}">
        <p14:creationId xmlns:p14="http://schemas.microsoft.com/office/powerpoint/2010/main" val="27774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imicart.com/blog/progressive-web-apps-examples/#1_Starbuck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geeksforgeeks.org/mongodb-an-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geeksforgeeks.org/introduction-to-nodejs/" TargetMode="External"/><Relationship Id="rId5" Type="http://schemas.openxmlformats.org/officeDocument/2006/relationships/hyperlink" Target="https://www.geeksforgeeks.org/react-js-introduction-working/" TargetMode="External"/><Relationship Id="rId4" Type="http://schemas.openxmlformats.org/officeDocument/2006/relationships/hyperlink" Target="https://www.geeksforgeeks.org/introduction-to-expres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1</a:t>
            </a:fld>
            <a:endParaRPr lang="en-US"/>
          </a:p>
        </p:txBody>
      </p:sp>
    </p:spTree>
    <p:extLst>
      <p:ext uri="{BB962C8B-B14F-4D97-AF65-F5344CB8AC3E}">
        <p14:creationId xmlns:p14="http://schemas.microsoft.com/office/powerpoint/2010/main" val="92741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Progressive web apps (PWAs) are a particular type of web app that is fairly modern in the digital world. </a:t>
            </a:r>
          </a:p>
          <a:p>
            <a:pPr marL="171450" indent="-171450">
              <a:buFont typeface="Arial" panose="020B0604020202020204" pitchFamily="34" charset="0"/>
              <a:buChar char="•"/>
            </a:pPr>
            <a:r>
              <a:rPr lang="en-US" dirty="0"/>
              <a:t>PWAs combine desirable features of both native and hybrid apps. </a:t>
            </a:r>
          </a:p>
          <a:p>
            <a:pPr marL="171450" indent="-171450">
              <a:buFont typeface="Arial" panose="020B0604020202020204" pitchFamily="34" charset="0"/>
              <a:buChar char="•"/>
            </a:pPr>
            <a:r>
              <a:rPr lang="en-US" dirty="0"/>
              <a:t>Like any other web app, PWAs reside in a web browser. </a:t>
            </a:r>
          </a:p>
          <a:p>
            <a:pPr marL="171450" indent="-171450">
              <a:buFont typeface="Arial" panose="020B0604020202020204" pitchFamily="34" charset="0"/>
              <a:buChar char="•"/>
            </a:pPr>
            <a:r>
              <a:rPr lang="en-US" dirty="0"/>
              <a:t>Users can access them like any website.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Still, having a PWA means going through the classic download and install process that users expect with mobile apps.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But this is a good thing as PWAs can always be readily available from the user’s device. </a:t>
            </a:r>
          </a:p>
          <a:p>
            <a:pPr marL="171450" indent="-171450">
              <a:buFont typeface="Arial" panose="020B0604020202020204" pitchFamily="34" charset="0"/>
              <a:buChar char="•"/>
            </a:pPr>
            <a:r>
              <a:rPr lang="en-US" dirty="0"/>
              <a:t>Both the Google Play Store and the Microsoft Store welcome PWAs to their platform. So in some ways, a PWA is like a mobile app.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Progressive web apps launch from a user’s device without the need to open a web browser first and they can send push notifications directly to your mobile device.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They can also work offline and load quite quickly.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What makes PWAs so cool is their performance. Well web apps as a while are pretty cool to be honest, building one app to use on so many different devices.</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But unfortunately people believe web apps and hybrid apps have slower performance than native apps.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Progressive web apps tend to defy this stereotype. Though it is important to keep in mind that PWAs do not intend to take mobile apps’ role. </a:t>
            </a:r>
          </a:p>
          <a:p>
            <a:pPr marL="171450" indent="-171450">
              <a:buFont typeface="Arial" panose="020B0604020202020204" pitchFamily="34" charset="0"/>
              <a:buChar char="•"/>
            </a:pPr>
            <a:r>
              <a:rPr lang="en-ZA" sz="1200" b="1" i="0" kern="1200" dirty="0">
                <a:solidFill>
                  <a:schemeClr val="tx1"/>
                </a:solidFill>
                <a:effectLst/>
                <a:latin typeface="+mn-lt"/>
                <a:ea typeface="+mn-ea"/>
                <a:cs typeface="+mn-cs"/>
              </a:rPr>
              <a:t>PWAs are best defined as traditional websites in the packaging of a mobile app</a:t>
            </a:r>
            <a:r>
              <a:rPr lang="en-ZA"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86AC63FA-310D-0444-9B78-AE5EE725F3B0}" type="slidenum">
              <a:rPr lang="en-US" smtClean="0"/>
              <a:t>11</a:t>
            </a:fld>
            <a:endParaRPr lang="en-US"/>
          </a:p>
        </p:txBody>
      </p:sp>
    </p:spTree>
    <p:extLst>
      <p:ext uri="{BB962C8B-B14F-4D97-AF65-F5344CB8AC3E}">
        <p14:creationId xmlns:p14="http://schemas.microsoft.com/office/powerpoint/2010/main" val="36182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ZA" sz="1200" b="0" i="0" u="sng" kern="1200" dirty="0">
                <a:solidFill>
                  <a:schemeClr val="tx1"/>
                </a:solidFill>
                <a:effectLst/>
                <a:latin typeface="+mn-lt"/>
                <a:ea typeface="+mn-ea"/>
                <a:cs typeface="+mn-cs"/>
              </a:rPr>
              <a:t>Uber</a:t>
            </a:r>
          </a:p>
          <a:p>
            <a:pPr fontAlgn="base"/>
            <a:r>
              <a:rPr lang="en-ZA" sz="1200" b="0" i="0" u="sng" kern="1200" dirty="0">
                <a:solidFill>
                  <a:schemeClr val="tx1"/>
                </a:solidFill>
                <a:effectLst/>
                <a:latin typeface="+mn-lt"/>
                <a:ea typeface="+mn-ea"/>
                <a:cs typeface="+mn-cs"/>
              </a:rPr>
              <a:t>Pinterest</a:t>
            </a:r>
          </a:p>
          <a:p>
            <a:pPr fontAlgn="base"/>
            <a:r>
              <a:rPr lang="en-ZA" sz="1200" b="0" i="0" u="sng" kern="1200" dirty="0">
                <a:solidFill>
                  <a:schemeClr val="tx1"/>
                </a:solidFill>
                <a:effectLst/>
                <a:latin typeface="+mn-lt"/>
                <a:ea typeface="+mn-ea"/>
                <a:cs typeface="+mn-cs"/>
              </a:rPr>
              <a:t>Spotify </a:t>
            </a:r>
          </a:p>
          <a:p>
            <a:pPr fontAlgn="base"/>
            <a:r>
              <a:rPr lang="en-ZA" sz="1200" b="0" i="0" u="sng" kern="1200" dirty="0">
                <a:solidFill>
                  <a:schemeClr val="tx1"/>
                </a:solidFill>
                <a:effectLst/>
                <a:latin typeface="+mn-lt"/>
                <a:ea typeface="+mn-ea"/>
                <a:cs typeface="+mn-cs"/>
                <a:hlinkClick r:id="rId3" tooltip="1. Starbucks"/>
              </a:rPr>
              <a:t>Starbucks</a:t>
            </a:r>
            <a:endParaRPr lang="en-ZA" sz="1200" b="0" i="0" u="sng" kern="1200" dirty="0">
              <a:solidFill>
                <a:schemeClr val="tx1"/>
              </a:solidFill>
              <a:effectLst/>
              <a:latin typeface="+mn-lt"/>
              <a:ea typeface="+mn-ea"/>
              <a:cs typeface="+mn-cs"/>
            </a:endParaRPr>
          </a:p>
          <a:p>
            <a:pPr fontAlgn="base"/>
            <a:endParaRPr lang="en-ZA" sz="1200" b="0" i="0" u="sng"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12</a:t>
            </a:fld>
            <a:endParaRPr lang="en-US"/>
          </a:p>
        </p:txBody>
      </p:sp>
    </p:spTree>
    <p:extLst>
      <p:ext uri="{BB962C8B-B14F-4D97-AF65-F5344CB8AC3E}">
        <p14:creationId xmlns:p14="http://schemas.microsoft.com/office/powerpoint/2010/main" val="376600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14</a:t>
            </a:fld>
            <a:endParaRPr lang="en-US"/>
          </a:p>
        </p:txBody>
      </p:sp>
    </p:spTree>
    <p:extLst>
      <p:ext uri="{BB962C8B-B14F-4D97-AF65-F5344CB8AC3E}">
        <p14:creationId xmlns:p14="http://schemas.microsoft.com/office/powerpoint/2010/main" val="298266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Web-based applications ultimately ease the development process in a lot of ways. </a:t>
            </a:r>
          </a:p>
          <a:p>
            <a:pPr marL="171450" indent="-171450">
              <a:buFont typeface="Arial" panose="020B0604020202020204" pitchFamily="34" charset="0"/>
              <a:buChar char="•"/>
            </a:pPr>
            <a:r>
              <a:rPr lang="en-US" dirty="0"/>
              <a:t>Businesses can give their users interact with their apps without having to use the time and resources necessary for building a mobile application. </a:t>
            </a:r>
          </a:p>
          <a:p>
            <a:pPr marL="171450" indent="-171450">
              <a:buFont typeface="Arial" panose="020B0604020202020204" pitchFamily="34" charset="0"/>
              <a:buChar char="•"/>
            </a:pPr>
            <a:r>
              <a:rPr lang="en-US" dirty="0"/>
              <a:t>But lets look a little deeper into the pros and cons of web application development to fully understand when is the best time to for it</a:t>
            </a:r>
          </a:p>
        </p:txBody>
      </p:sp>
      <p:sp>
        <p:nvSpPr>
          <p:cNvPr id="4" name="Slide Number Placeholder 3"/>
          <p:cNvSpPr>
            <a:spLocks noGrp="1"/>
          </p:cNvSpPr>
          <p:nvPr>
            <p:ph type="sldNum" sz="quarter" idx="5"/>
          </p:nvPr>
        </p:nvSpPr>
        <p:spPr/>
        <p:txBody>
          <a:bodyPr/>
          <a:lstStyle/>
          <a:p>
            <a:fld id="{86AC63FA-310D-0444-9B78-AE5EE725F3B0}" type="slidenum">
              <a:rPr lang="en-US" smtClean="0"/>
              <a:t>19</a:t>
            </a:fld>
            <a:endParaRPr lang="en-US"/>
          </a:p>
        </p:txBody>
      </p:sp>
    </p:spTree>
    <p:extLst>
      <p:ext uri="{BB962C8B-B14F-4D97-AF65-F5344CB8AC3E}">
        <p14:creationId xmlns:p14="http://schemas.microsoft.com/office/powerpoint/2010/main" val="1225540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First, lets take a closer look at the advantages of web app development. </a:t>
            </a:r>
          </a:p>
          <a:p>
            <a:pPr marL="171450" indent="-171450">
              <a:buFont typeface="Arial" panose="020B0604020202020204" pitchFamily="34" charset="0"/>
              <a:buChar char="•"/>
            </a:pPr>
            <a:r>
              <a:rPr lang="en-US" dirty="0"/>
              <a:t>High Portability </a:t>
            </a:r>
          </a:p>
          <a:p>
            <a:pPr marL="628650" lvl="1" indent="-171450">
              <a:buFont typeface="Arial" panose="020B0604020202020204" pitchFamily="34" charset="0"/>
              <a:buChar char="•"/>
            </a:pPr>
            <a:r>
              <a:rPr lang="en-US" dirty="0"/>
              <a:t>Users can access web apps from any device. Got a tablet? You can use a web app. Got a smartphone? You can use a web app. A laptop? Even better!</a:t>
            </a:r>
          </a:p>
          <a:p>
            <a:pPr marL="628650" lvl="1" indent="-171450">
              <a:buFont typeface="Arial" panose="020B0604020202020204" pitchFamily="34" charset="0"/>
              <a:buChar char="•"/>
            </a:pPr>
            <a:r>
              <a:rPr lang="en-US" dirty="0"/>
              <a:t>Basically, web apps are entirely multi-platform. They provide users with a useful experience no matter the operating system, whether that be Android, iOS, PC, etc. so long as users maintain an internet connection. </a:t>
            </a:r>
          </a:p>
          <a:p>
            <a:pPr marL="171450" lvl="0" indent="-171450">
              <a:buFont typeface="Arial" panose="020B0604020202020204" pitchFamily="34" charset="0"/>
              <a:buChar char="•"/>
            </a:pPr>
            <a:r>
              <a:rPr lang="en-US" dirty="0"/>
              <a:t>More Convenience </a:t>
            </a:r>
          </a:p>
          <a:p>
            <a:pPr marL="628650" lvl="1" indent="-171450">
              <a:buFont typeface="Arial" panose="020B0604020202020204" pitchFamily="34" charset="0"/>
              <a:buChar char="•"/>
            </a:pPr>
            <a:r>
              <a:rPr lang="en-US" dirty="0"/>
              <a:t>Web apps do not need to be downloaded and installed. </a:t>
            </a:r>
          </a:p>
          <a:p>
            <a:pPr marL="628650" lvl="1" indent="-171450">
              <a:buFont typeface="Arial" panose="020B0604020202020204" pitchFamily="34" charset="0"/>
              <a:buChar char="•"/>
            </a:pPr>
            <a:r>
              <a:rPr lang="en-US" dirty="0"/>
              <a:t>Or in the case of PWAs, the download and installation won’t be the equivalent of the app actually taking up space on your device.  </a:t>
            </a:r>
          </a:p>
          <a:p>
            <a:pPr marL="628650" lvl="1" indent="-171450">
              <a:buFont typeface="Arial" panose="020B0604020202020204" pitchFamily="34" charset="0"/>
              <a:buChar char="•"/>
            </a:pPr>
            <a:r>
              <a:rPr lang="en-US" dirty="0"/>
              <a:t>While smartphones these days seem to be ever-increasing their storage, some people simply don’t like the bloat of having lots of apps or otherwise, they just don’t have the space. </a:t>
            </a:r>
          </a:p>
          <a:p>
            <a:pPr marL="628650" lvl="1" indent="-171450">
              <a:buFont typeface="Arial" panose="020B0604020202020204" pitchFamily="34" charset="0"/>
              <a:buChar char="•"/>
            </a:pPr>
            <a:r>
              <a:rPr lang="en-US" dirty="0"/>
              <a:t>This reality also frees users from the obligation of constant updates. And with progressive web apps specifically, you can get many of the benefits of mobile apps with none of the hassle. </a:t>
            </a:r>
          </a:p>
          <a:p>
            <a:pPr marL="171450" lvl="0" indent="-171450">
              <a:buFont typeface="Arial" panose="020B0604020202020204" pitchFamily="34" charset="0"/>
              <a:buChar char="•"/>
            </a:pPr>
            <a:r>
              <a:rPr lang="en-US" dirty="0"/>
              <a:t>Easier Development  </a:t>
            </a:r>
          </a:p>
          <a:p>
            <a:pPr marL="628650" lvl="1" indent="-171450">
              <a:buFont typeface="Arial" panose="020B0604020202020204" pitchFamily="34" charset="0"/>
              <a:buChar char="•"/>
            </a:pPr>
            <a:r>
              <a:rPr lang="en-US" dirty="0"/>
              <a:t>Once again, most mobile app developers and web developers are not one and the same. This is a shame because that means if you want the best of both worlds, you’ll always need at least twice as many developers or at least twice as much talent. </a:t>
            </a:r>
          </a:p>
          <a:p>
            <a:pPr marL="628650" lvl="1" indent="-171450">
              <a:buFont typeface="Arial" panose="020B0604020202020204" pitchFamily="34" charset="0"/>
              <a:buChar char="•"/>
            </a:pPr>
            <a:r>
              <a:rPr lang="en-US" dirty="0"/>
              <a:t>Oh, and if you want your mobile app to be featured on both the Apple App Store and Google Play Store, then that will require two distinct apps if you decide to go native.</a:t>
            </a:r>
          </a:p>
          <a:p>
            <a:pPr marL="628650" lvl="1" indent="-171450">
              <a:buFont typeface="Arial" panose="020B0604020202020204" pitchFamily="34" charset="0"/>
              <a:buChar char="•"/>
            </a:pPr>
            <a:r>
              <a:rPr lang="en-US" dirty="0"/>
              <a:t>This means that if you want both a website and a mobile app on all platforms, then you’ll need thrice as many resources. </a:t>
            </a:r>
          </a:p>
          <a:p>
            <a:pPr marL="628650" lvl="1" indent="-171450">
              <a:buFont typeface="Arial" panose="020B0604020202020204" pitchFamily="34" charset="0"/>
              <a:buChar char="•"/>
            </a:pPr>
            <a:r>
              <a:rPr lang="en-US" dirty="0"/>
              <a:t>Web app development removed these frustrations. There is strictly one codebase to work with usually. </a:t>
            </a:r>
          </a:p>
        </p:txBody>
      </p:sp>
      <p:sp>
        <p:nvSpPr>
          <p:cNvPr id="4" name="Slide Number Placeholder 3"/>
          <p:cNvSpPr>
            <a:spLocks noGrp="1"/>
          </p:cNvSpPr>
          <p:nvPr>
            <p:ph type="sldNum" sz="quarter" idx="5"/>
          </p:nvPr>
        </p:nvSpPr>
        <p:spPr/>
        <p:txBody>
          <a:bodyPr/>
          <a:lstStyle/>
          <a:p>
            <a:fld id="{86AC63FA-310D-0444-9B78-AE5EE725F3B0}" type="slidenum">
              <a:rPr lang="en-US" smtClean="0"/>
              <a:t>20</a:t>
            </a:fld>
            <a:endParaRPr lang="en-US"/>
          </a:p>
        </p:txBody>
      </p:sp>
    </p:spTree>
    <p:extLst>
      <p:ext uri="{BB962C8B-B14F-4D97-AF65-F5344CB8AC3E}">
        <p14:creationId xmlns:p14="http://schemas.microsoft.com/office/powerpoint/2010/main" val="542392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like any other technology. Naturally, web app development has some disadvantages too. </a:t>
            </a:r>
          </a:p>
          <a:p>
            <a:pPr marL="171450" indent="-171450">
              <a:buFont typeface="Arial" panose="020B0604020202020204" pitchFamily="34" charset="0"/>
              <a:buChar char="•"/>
            </a:pPr>
            <a:r>
              <a:rPr lang="en-US" dirty="0"/>
              <a:t>Reduced Speed</a:t>
            </a:r>
          </a:p>
          <a:p>
            <a:pPr marL="628650" lvl="1" indent="-171450">
              <a:buFont typeface="Arial" panose="020B0604020202020204" pitchFamily="34" charset="0"/>
              <a:buChar char="•"/>
            </a:pPr>
            <a:r>
              <a:rPr lang="en-US" dirty="0"/>
              <a:t>Despite all the praise, web apps cannot replace mobile apps and will operate a bit slower than an application that is hosted on a local server., for example the phone it self </a:t>
            </a:r>
          </a:p>
          <a:p>
            <a:pPr marL="628650" lvl="1" indent="-171450">
              <a:buFont typeface="Arial" panose="020B0604020202020204" pitchFamily="34" charset="0"/>
              <a:buChar char="•"/>
            </a:pPr>
            <a:r>
              <a:rPr lang="en-US" dirty="0"/>
              <a:t>PWAs definitely try to mitigate this side effect, but there’s no concrete evidence that they’ve successfully eliminated this disadvantage altogether. </a:t>
            </a:r>
          </a:p>
          <a:p>
            <a:pPr marL="171450" indent="-171450">
              <a:buFont typeface="Arial" panose="020B0604020202020204" pitchFamily="34" charset="0"/>
              <a:buChar char="•"/>
            </a:pPr>
            <a:r>
              <a:rPr lang="en-US" dirty="0"/>
              <a:t>Decreased Access</a:t>
            </a:r>
          </a:p>
          <a:p>
            <a:pPr marL="628650" lvl="1" indent="-171450">
              <a:buFont typeface="Arial" panose="020B0604020202020204" pitchFamily="34" charset="0"/>
              <a:buChar char="•"/>
            </a:pPr>
            <a:r>
              <a:rPr lang="en-US" dirty="0"/>
              <a:t>Generally, web apps need internet access to perform well or in most cases, to perform at all.</a:t>
            </a:r>
          </a:p>
          <a:p>
            <a:pPr marL="628650" lvl="1" indent="-171450">
              <a:buFont typeface="Arial" panose="020B0604020202020204" pitchFamily="34" charset="0"/>
              <a:buChar char="•"/>
            </a:pPr>
            <a:r>
              <a:rPr lang="en-US" dirty="0"/>
              <a:t>Though PWAs fix this to an extent, the most interactive web apps will not respond if you don’t have a web connection. </a:t>
            </a:r>
          </a:p>
          <a:p>
            <a:pPr marL="171450" indent="-171450">
              <a:buFont typeface="Arial" panose="020B0604020202020204" pitchFamily="34" charset="0"/>
              <a:buChar char="•"/>
            </a:pPr>
            <a:r>
              <a:rPr lang="en-US" dirty="0"/>
              <a:t>Limited Functionality </a:t>
            </a:r>
          </a:p>
          <a:p>
            <a:pPr marL="628650" lvl="1" indent="-171450">
              <a:buFont typeface="Arial" panose="020B0604020202020204" pitchFamily="34" charset="0"/>
              <a:buChar char="•"/>
            </a:pPr>
            <a:r>
              <a:rPr lang="en-US" dirty="0"/>
              <a:t>Native technology will always carry an advantage over non-native technologies. </a:t>
            </a:r>
          </a:p>
          <a:p>
            <a:pPr marL="628650" lvl="1" indent="-171450">
              <a:buFont typeface="Arial" panose="020B0604020202020204" pitchFamily="34" charset="0"/>
              <a:buChar char="•"/>
            </a:pPr>
            <a:r>
              <a:rPr lang="en-US" dirty="0"/>
              <a:t>Since web apps aren’t native, they don’t have the same capacity to effectively make use with the hardware and operating system of your specific device. </a:t>
            </a:r>
          </a:p>
          <a:p>
            <a:pPr marL="628650" lvl="1" indent="-171450">
              <a:buFont typeface="Arial" panose="020B0604020202020204" pitchFamily="34" charset="0"/>
              <a:buChar char="•"/>
            </a:pPr>
            <a:r>
              <a:rPr lang="en-US" dirty="0"/>
              <a:t>As system settings differ from one device to the next, and web apps are by definition multi-platform, you can’t make them super specific</a:t>
            </a:r>
          </a:p>
        </p:txBody>
      </p:sp>
      <p:sp>
        <p:nvSpPr>
          <p:cNvPr id="4" name="Slide Number Placeholder 3"/>
          <p:cNvSpPr>
            <a:spLocks noGrp="1"/>
          </p:cNvSpPr>
          <p:nvPr>
            <p:ph type="sldNum" sz="quarter" idx="5"/>
          </p:nvPr>
        </p:nvSpPr>
        <p:spPr/>
        <p:txBody>
          <a:bodyPr/>
          <a:lstStyle/>
          <a:p>
            <a:fld id="{86AC63FA-310D-0444-9B78-AE5EE725F3B0}" type="slidenum">
              <a:rPr lang="en-US" smtClean="0"/>
              <a:t>21</a:t>
            </a:fld>
            <a:endParaRPr lang="en-US"/>
          </a:p>
        </p:txBody>
      </p:sp>
    </p:spTree>
    <p:extLst>
      <p:ext uri="{BB962C8B-B14F-4D97-AF65-F5344CB8AC3E}">
        <p14:creationId xmlns:p14="http://schemas.microsoft.com/office/powerpoint/2010/main" val="1087565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different types of web applications with different behaviors depending on how they’re built. </a:t>
            </a:r>
          </a:p>
          <a:p>
            <a:pPr marL="171450" indent="-171450">
              <a:buFont typeface="Arial" panose="020B0604020202020204" pitchFamily="34" charset="0"/>
              <a:buChar char="•"/>
            </a:pPr>
            <a:r>
              <a:rPr lang="en-US" dirty="0"/>
              <a:t>While all these web application types still use web technologies they generally fall under the categories of client-side, server-side, or single-page applications. </a:t>
            </a:r>
          </a:p>
        </p:txBody>
      </p:sp>
      <p:sp>
        <p:nvSpPr>
          <p:cNvPr id="4" name="Slide Number Placeholder 3"/>
          <p:cNvSpPr>
            <a:spLocks noGrp="1"/>
          </p:cNvSpPr>
          <p:nvPr>
            <p:ph type="sldNum" sz="quarter" idx="5"/>
          </p:nvPr>
        </p:nvSpPr>
        <p:spPr/>
        <p:txBody>
          <a:bodyPr/>
          <a:lstStyle/>
          <a:p>
            <a:fld id="{86AC63FA-310D-0444-9B78-AE5EE725F3B0}" type="slidenum">
              <a:rPr lang="en-US" smtClean="0"/>
              <a:t>22</a:t>
            </a:fld>
            <a:endParaRPr lang="en-US"/>
          </a:p>
        </p:txBody>
      </p:sp>
    </p:spTree>
    <p:extLst>
      <p:ext uri="{BB962C8B-B14F-4D97-AF65-F5344CB8AC3E}">
        <p14:creationId xmlns:p14="http://schemas.microsoft.com/office/powerpoint/2010/main" val="4249391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Client-side web apps are dominant in front-end development, meaning the user interface (UI) is the focus of these types of apps. </a:t>
            </a:r>
          </a:p>
          <a:p>
            <a:pPr marL="171450" indent="-171450">
              <a:buFont typeface="Arial" panose="020B0604020202020204" pitchFamily="34" charset="0"/>
              <a:buChar char="•"/>
            </a:pPr>
            <a:r>
              <a:rPr lang="en-US" dirty="0"/>
              <a:t>They tend to prioritize UX and bring users high-performance levels. </a:t>
            </a:r>
          </a:p>
          <a:p>
            <a:pPr marL="171450" indent="-171450">
              <a:buFont typeface="Arial" panose="020B0604020202020204" pitchFamily="34" charset="0"/>
              <a:buChar char="•"/>
            </a:pPr>
            <a:r>
              <a:rPr lang="en-US" dirty="0"/>
              <a:t>Any data or business logic that the app might use to function is dynamically loaded at start-up. </a:t>
            </a:r>
          </a:p>
          <a:p>
            <a:pPr marL="171450" indent="-171450">
              <a:buFont typeface="Arial" panose="020B0604020202020204" pitchFamily="34" charset="0"/>
              <a:buChar char="•"/>
            </a:pPr>
            <a:r>
              <a:rPr lang="en-US" dirty="0"/>
              <a:t>As a result of client-side </a:t>
            </a:r>
            <a:r>
              <a:rPr lang="en-US" dirty="0" err="1"/>
              <a:t>loadinng</a:t>
            </a:r>
            <a:r>
              <a:rPr lang="en-US" dirty="0"/>
              <a:t>, there is little to no wait time for loading a page. </a:t>
            </a:r>
          </a:p>
          <a:p>
            <a:pPr marL="171450" indent="-171450">
              <a:buFont typeface="Arial" panose="020B0604020202020204" pitchFamily="34" charset="0"/>
              <a:buChar char="•"/>
            </a:pPr>
            <a:r>
              <a:rPr lang="en-US" dirty="0"/>
              <a:t>This speeds up interactions with content, making the page more responsive. </a:t>
            </a:r>
          </a:p>
        </p:txBody>
      </p:sp>
      <p:sp>
        <p:nvSpPr>
          <p:cNvPr id="4" name="Slide Number Placeholder 3"/>
          <p:cNvSpPr>
            <a:spLocks noGrp="1"/>
          </p:cNvSpPr>
          <p:nvPr>
            <p:ph type="sldNum" sz="quarter" idx="5"/>
          </p:nvPr>
        </p:nvSpPr>
        <p:spPr/>
        <p:txBody>
          <a:bodyPr/>
          <a:lstStyle/>
          <a:p>
            <a:fld id="{86AC63FA-310D-0444-9B78-AE5EE725F3B0}" type="slidenum">
              <a:rPr lang="en-US" smtClean="0"/>
              <a:t>23</a:t>
            </a:fld>
            <a:endParaRPr lang="en-US"/>
          </a:p>
        </p:txBody>
      </p:sp>
    </p:spTree>
    <p:extLst>
      <p:ext uri="{BB962C8B-B14F-4D97-AF65-F5344CB8AC3E}">
        <p14:creationId xmlns:p14="http://schemas.microsoft.com/office/powerpoint/2010/main" val="1950181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Server-side software is essentially synonymous with back-end development. </a:t>
            </a:r>
          </a:p>
          <a:p>
            <a:pPr marL="171450" indent="-171450">
              <a:buFont typeface="Arial" panose="020B0604020202020204" pitchFamily="34" charset="0"/>
              <a:buChar char="•"/>
            </a:pPr>
            <a:r>
              <a:rPr lang="en-US" dirty="0"/>
              <a:t>Back-end development is composed of building the databases, servers, application programming interfaces (APIs), and any other background processes that occur in an application. </a:t>
            </a:r>
          </a:p>
          <a:p>
            <a:pPr marL="171450" indent="-171450">
              <a:buFont typeface="Arial" panose="020B0604020202020204" pitchFamily="34" charset="0"/>
              <a:buChar char="•"/>
            </a:pPr>
            <a:r>
              <a:rPr lang="en-US" dirty="0"/>
              <a:t>Though server-side applications by and large still display content and UIs, the most dynamic of code resides in the web server. </a:t>
            </a:r>
          </a:p>
          <a:p>
            <a:pPr marL="171450" indent="-171450">
              <a:buFont typeface="Arial" panose="020B0604020202020204" pitchFamily="34" charset="0"/>
              <a:buChar char="•"/>
            </a:pPr>
            <a:r>
              <a:rPr lang="en-US" dirty="0"/>
              <a:t>Server-side rendering (SSR) works well with static content as it can take some time for the web browser to send a request to the server and await an answer. </a:t>
            </a:r>
          </a:p>
          <a:p>
            <a:pPr marL="171450" indent="-171450">
              <a:buFont typeface="Arial" panose="020B0604020202020204" pitchFamily="34" charset="0"/>
              <a:buChar char="•"/>
            </a:pPr>
            <a:r>
              <a:rPr lang="en-US" dirty="0"/>
              <a:t>On the bright side, server-side web apps are normally more secure and offer more browser compatibility than client-side web apps. </a:t>
            </a:r>
          </a:p>
        </p:txBody>
      </p:sp>
      <p:sp>
        <p:nvSpPr>
          <p:cNvPr id="4" name="Slide Number Placeholder 3"/>
          <p:cNvSpPr>
            <a:spLocks noGrp="1"/>
          </p:cNvSpPr>
          <p:nvPr>
            <p:ph type="sldNum" sz="quarter" idx="5"/>
          </p:nvPr>
        </p:nvSpPr>
        <p:spPr/>
        <p:txBody>
          <a:bodyPr/>
          <a:lstStyle/>
          <a:p>
            <a:fld id="{86AC63FA-310D-0444-9B78-AE5EE725F3B0}" type="slidenum">
              <a:rPr lang="en-US" smtClean="0"/>
              <a:t>24</a:t>
            </a:fld>
            <a:endParaRPr lang="en-US"/>
          </a:p>
        </p:txBody>
      </p:sp>
    </p:spTree>
    <p:extLst>
      <p:ext uri="{BB962C8B-B14F-4D97-AF65-F5344CB8AC3E}">
        <p14:creationId xmlns:p14="http://schemas.microsoft.com/office/powerpoint/2010/main" val="1944586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single-page application (SPA) differs from a traditional multi-page application where new pages load only when you click a link. </a:t>
            </a:r>
          </a:p>
          <a:p>
            <a:pPr marL="171450" indent="-171450">
              <a:buFont typeface="Arial" panose="020B0604020202020204" pitchFamily="34" charset="0"/>
              <a:buChar char="•"/>
            </a:pPr>
            <a:r>
              <a:rPr lang="en-US" dirty="0"/>
              <a:t>Instead, SPAs have desirable advantages of both client-side apps and server-side apps. </a:t>
            </a:r>
          </a:p>
          <a:p>
            <a:pPr marL="171450" indent="-171450">
              <a:buFont typeface="Arial" panose="020B0604020202020204" pitchFamily="34" charset="0"/>
              <a:buChar char="•"/>
            </a:pPr>
            <a:r>
              <a:rPr lang="en-US" dirty="0"/>
              <a:t>SPAs wield their power from only one page, typically deploying an infinite scroll mechanism to display all its content. </a:t>
            </a:r>
          </a:p>
          <a:p>
            <a:pPr marL="171450" indent="-171450">
              <a:buFont typeface="Arial" panose="020B0604020202020204" pitchFamily="34" charset="0"/>
              <a:buChar char="•"/>
            </a:pPr>
            <a:r>
              <a:rPr lang="en-US" dirty="0"/>
              <a:t>Despite the fact that server-side rendering holds associations with long wait times, </a:t>
            </a:r>
          </a:p>
          <a:p>
            <a:pPr marL="171450" indent="-171450">
              <a:buFont typeface="Arial" panose="020B0604020202020204" pitchFamily="34" charset="0"/>
              <a:buChar char="•"/>
            </a:pPr>
            <a:r>
              <a:rPr lang="en-US" dirty="0"/>
              <a:t>JavaScript frameworks that have build in features to fetch only the data that is necessary at any given time. </a:t>
            </a:r>
          </a:p>
          <a:p>
            <a:pPr marL="171450" indent="-171450">
              <a:buFont typeface="Arial" panose="020B0604020202020204" pitchFamily="34" charset="0"/>
              <a:buChar char="•"/>
            </a:pPr>
            <a:r>
              <a:rPr lang="en-US" dirty="0"/>
              <a:t>SPAs can be build in a way so that they do not require the entire page to reload in order to execute an action or fetch new data. </a:t>
            </a:r>
          </a:p>
        </p:txBody>
      </p:sp>
      <p:sp>
        <p:nvSpPr>
          <p:cNvPr id="4" name="Slide Number Placeholder 3"/>
          <p:cNvSpPr>
            <a:spLocks noGrp="1"/>
          </p:cNvSpPr>
          <p:nvPr>
            <p:ph type="sldNum" sz="quarter" idx="5"/>
          </p:nvPr>
        </p:nvSpPr>
        <p:spPr/>
        <p:txBody>
          <a:bodyPr/>
          <a:lstStyle/>
          <a:p>
            <a:fld id="{86AC63FA-310D-0444-9B78-AE5EE725F3B0}" type="slidenum">
              <a:rPr lang="en-US" smtClean="0"/>
              <a:t>25</a:t>
            </a:fld>
            <a:endParaRPr lang="en-US"/>
          </a:p>
        </p:txBody>
      </p:sp>
    </p:spTree>
    <p:extLst>
      <p:ext uri="{BB962C8B-B14F-4D97-AF65-F5344CB8AC3E}">
        <p14:creationId xmlns:p14="http://schemas.microsoft.com/office/powerpoint/2010/main" val="427981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computer program/interactive app built using web development technologies that users can access from their web browser to perform tasks over the internet.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you need to do is access the web app through any web browser like Google Chrome, Firefox, Safari</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2</a:t>
            </a:fld>
            <a:endParaRPr lang="en-US"/>
          </a:p>
        </p:txBody>
      </p:sp>
    </p:spTree>
    <p:extLst>
      <p:ext uri="{BB962C8B-B14F-4D97-AF65-F5344CB8AC3E}">
        <p14:creationId xmlns:p14="http://schemas.microsoft.com/office/powerpoint/2010/main" val="361325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For full-stack web app development, your business will need the right front-end and back-end tools to see the process through. </a:t>
            </a:r>
          </a:p>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The frameworks and technologies below will be very useful for building your web app. </a:t>
            </a:r>
          </a:p>
          <a:p>
            <a:endParaRPr lang="en-Z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6AC63FA-310D-0444-9B78-AE5EE725F3B0}" type="slidenum">
              <a:rPr lang="en-US" smtClean="0"/>
              <a:t>26</a:t>
            </a:fld>
            <a:endParaRPr lang="en-US"/>
          </a:p>
        </p:txBody>
      </p:sp>
    </p:spTree>
    <p:extLst>
      <p:ext uri="{BB962C8B-B14F-4D97-AF65-F5344CB8AC3E}">
        <p14:creationId xmlns:p14="http://schemas.microsoft.com/office/powerpoint/2010/main" val="60082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front-end, the tools you should use for web app development have remained roughly the same for a quarter of a century. But at the very least, you can bet they’re reliable!</a:t>
            </a:r>
          </a:p>
          <a:p>
            <a:pPr marL="171450" indent="-171450">
              <a:buFont typeface="Arial" panose="020B0604020202020204" pitchFamily="34" charset="0"/>
              <a:buChar char="•"/>
            </a:pPr>
            <a:r>
              <a:rPr lang="en-US" dirty="0"/>
              <a:t>JavaScript </a:t>
            </a:r>
          </a:p>
          <a:p>
            <a:pPr marL="628650" lvl="1" indent="-171450">
              <a:buFont typeface="Arial" panose="020B0604020202020204" pitchFamily="34" charset="0"/>
              <a:buChar char="•"/>
            </a:pPr>
            <a:r>
              <a:rPr lang="en-US" dirty="0"/>
              <a:t>JavaScript is the principal client-side programming language for any type of web development. </a:t>
            </a:r>
          </a:p>
          <a:p>
            <a:pPr marL="628650" lvl="1" indent="-171450">
              <a:buFont typeface="Arial" panose="020B0604020202020204" pitchFamily="34" charset="0"/>
              <a:buChar char="•"/>
            </a:pPr>
            <a:r>
              <a:rPr lang="en-US" dirty="0"/>
              <a:t>And nearly all web developers use JavaScript for coding client-side </a:t>
            </a:r>
            <a:r>
              <a:rPr lang="en-US" dirty="0" err="1"/>
              <a:t>behaviour</a:t>
            </a:r>
            <a:r>
              <a:rPr lang="en-US" dirty="0"/>
              <a:t> into their website or web application. </a:t>
            </a:r>
          </a:p>
          <a:p>
            <a:pPr marL="628650" lvl="1" indent="-171450">
              <a:buFont typeface="Arial" panose="020B0604020202020204" pitchFamily="34" charset="0"/>
              <a:buChar char="•"/>
            </a:pPr>
            <a:r>
              <a:rPr lang="en-US" dirty="0"/>
              <a:t>This is because JavaScript allows developers to build dynamic websites. </a:t>
            </a:r>
          </a:p>
          <a:p>
            <a:pPr marL="628650" lvl="1" indent="-171450">
              <a:buFont typeface="Arial" panose="020B0604020202020204" pitchFamily="34" charset="0"/>
              <a:buChar char="•"/>
            </a:pPr>
            <a:r>
              <a:rPr lang="en-US" dirty="0"/>
              <a:t>Basic functionality like scrolling bars and clickable buttons are all the result of JavaScript programming. </a:t>
            </a:r>
          </a:p>
          <a:p>
            <a:pPr marL="628650" lvl="1" indent="-171450">
              <a:buFont typeface="Arial" panose="020B0604020202020204" pitchFamily="34" charset="0"/>
              <a:buChar char="•"/>
            </a:pPr>
            <a:r>
              <a:rPr lang="en-US" dirty="0"/>
              <a:t>Since JavaScript originated the language has expanded greatly, and it now has many use cases and frameworks. </a:t>
            </a:r>
          </a:p>
          <a:p>
            <a:pPr marL="171450" indent="-171450">
              <a:buFont typeface="Arial" panose="020B0604020202020204" pitchFamily="34" charset="0"/>
              <a:buChar char="•"/>
            </a:pPr>
            <a:r>
              <a:rPr lang="en-US" dirty="0"/>
              <a:t>HTML</a:t>
            </a:r>
          </a:p>
          <a:p>
            <a:pPr marL="628650" lvl="1" indent="-171450">
              <a:buFont typeface="Arial" panose="020B0604020202020204" pitchFamily="34" charset="0"/>
              <a:buChar char="•"/>
            </a:pPr>
            <a:r>
              <a:rPr lang="en-US" dirty="0"/>
              <a:t>HTML is another core technology of web development. </a:t>
            </a:r>
            <a:r>
              <a:rPr lang="en-US" dirty="0" err="1"/>
              <a:t>HyperText</a:t>
            </a:r>
            <a:r>
              <a:rPr lang="en-US" dirty="0"/>
              <a:t> Markup Language (HTML) is responsible for structuring the content of a web page. </a:t>
            </a:r>
          </a:p>
          <a:p>
            <a:pPr marL="628650" lvl="1" indent="-171450">
              <a:buFont typeface="Arial" panose="020B0604020202020204" pitchFamily="34" charset="0"/>
              <a:buChar char="•"/>
            </a:pPr>
            <a:r>
              <a:rPr lang="en-US" dirty="0"/>
              <a:t>A series of HTML elements describe to a web page how to display text, images and any other content</a:t>
            </a:r>
          </a:p>
          <a:p>
            <a:pPr marL="171450" indent="-171450">
              <a:buFont typeface="Arial" panose="020B0604020202020204" pitchFamily="34" charset="0"/>
              <a:buChar char="•"/>
            </a:pPr>
            <a:r>
              <a:rPr lang="en-US" dirty="0"/>
              <a:t>CSS</a:t>
            </a:r>
          </a:p>
          <a:p>
            <a:pPr marL="628650" lvl="1" indent="-171450">
              <a:buFont typeface="Arial" panose="020B0604020202020204" pitchFamily="34" charset="0"/>
              <a:buChar char="•"/>
            </a:pPr>
            <a:r>
              <a:rPr lang="en-US" dirty="0"/>
              <a:t>Cascading Style Sheets (CSS) is a language for denoting the presentation of a web page. Just like JavaScript and HTML, it is a foundation technology making the World Wide Web what it is today. </a:t>
            </a:r>
          </a:p>
          <a:p>
            <a:pPr marL="628650" lvl="1" indent="-171450">
              <a:buFont typeface="Arial" panose="020B0604020202020204" pitchFamily="34" charset="0"/>
              <a:buChar char="•"/>
            </a:pPr>
            <a:r>
              <a:rPr lang="en-US" dirty="0"/>
              <a:t>Colors, layouts, and fonts are some of the integral characteristics of a web page or web app. CSS invokes these characteristics. </a:t>
            </a:r>
          </a:p>
        </p:txBody>
      </p:sp>
      <p:sp>
        <p:nvSpPr>
          <p:cNvPr id="4" name="Slide Number Placeholder 3"/>
          <p:cNvSpPr>
            <a:spLocks noGrp="1"/>
          </p:cNvSpPr>
          <p:nvPr>
            <p:ph type="sldNum" sz="quarter" idx="5"/>
          </p:nvPr>
        </p:nvSpPr>
        <p:spPr/>
        <p:txBody>
          <a:bodyPr/>
          <a:lstStyle/>
          <a:p>
            <a:fld id="{86AC63FA-310D-0444-9B78-AE5EE725F3B0}" type="slidenum">
              <a:rPr lang="en-US" smtClean="0"/>
              <a:t>27</a:t>
            </a:fld>
            <a:endParaRPr lang="en-US"/>
          </a:p>
        </p:txBody>
      </p:sp>
    </p:spTree>
    <p:extLst>
      <p:ext uri="{BB962C8B-B14F-4D97-AF65-F5344CB8AC3E}">
        <p14:creationId xmlns:p14="http://schemas.microsoft.com/office/powerpoint/2010/main" val="150097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Frameworks are, in short, libraries that help you develop your application faster and smarter!</a:t>
            </a:r>
          </a:p>
          <a:p>
            <a:r>
              <a:rPr lang="en-ZA" sz="1200" b="0" i="0" kern="1200" dirty="0">
                <a:solidFill>
                  <a:schemeClr val="tx1"/>
                </a:solidFill>
                <a:effectLst/>
                <a:latin typeface="+mn-lt"/>
                <a:ea typeface="+mn-ea"/>
                <a:cs typeface="+mn-cs"/>
              </a:rPr>
              <a:t>They lay a foundation for your app and assist with many things </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Some client-side frameworks are</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Choosing a framework depends specific capabilities of different client-side frameworks. Since they vary in the scope of functionality supported, look for the one that fits the needs of your future web app.</a:t>
            </a:r>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29</a:t>
            </a:fld>
            <a:endParaRPr lang="en-US"/>
          </a:p>
        </p:txBody>
      </p:sp>
    </p:spTree>
    <p:extLst>
      <p:ext uri="{BB962C8B-B14F-4D97-AF65-F5344CB8AC3E}">
        <p14:creationId xmlns:p14="http://schemas.microsoft.com/office/powerpoint/2010/main" val="190544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Back-end development features a wider range of technologies as back-end development comprises several components such as server-side programming, databases, web servers, and APIs. </a:t>
            </a:r>
          </a:p>
          <a:p>
            <a:pPr marL="171450" indent="-171450">
              <a:buFont typeface="Arial" panose="020B0604020202020204" pitchFamily="34" charset="0"/>
              <a:buChar char="•"/>
            </a:pPr>
            <a:r>
              <a:rPr lang="en-US" dirty="0"/>
              <a:t>Programming Languages</a:t>
            </a:r>
          </a:p>
          <a:p>
            <a:pPr marL="628650" lvl="1" indent="-171450">
              <a:buFont typeface="Arial" panose="020B0604020202020204" pitchFamily="34" charset="0"/>
              <a:buChar char="•"/>
            </a:pPr>
            <a:r>
              <a:rPr lang="en-US" dirty="0"/>
              <a:t>Server-side or back-end programming languages must handle the functionality of a web app that takes place behind the scenes. </a:t>
            </a:r>
          </a:p>
          <a:p>
            <a:pPr marL="628650" lvl="1" indent="-171450">
              <a:buFont typeface="Arial" panose="020B0604020202020204" pitchFamily="34" charset="0"/>
              <a:buChar char="•"/>
            </a:pPr>
            <a:r>
              <a:rPr lang="en-US" dirty="0"/>
              <a:t>Back-end web development can involve working with databases to send and receive data from one end to the other, managing user connections and security authentications, and ultimately empowering the web application to perform as it should. </a:t>
            </a:r>
          </a:p>
          <a:p>
            <a:pPr marL="628650" lvl="1" indent="-171450">
              <a:buFont typeface="Arial" panose="020B0604020202020204" pitchFamily="34" charset="0"/>
              <a:buChar char="•"/>
            </a:pPr>
            <a:r>
              <a:rPr lang="en-US" dirty="0"/>
              <a:t>Java, Python, Ruby, and PHP are some of the most popular back-end languages. Many tech companies use more than just one of these languages but still, many side-by-side comparisons exist to examine their utility. </a:t>
            </a:r>
          </a:p>
          <a:p>
            <a:pPr marL="628650" lvl="1" indent="-171450">
              <a:buFont typeface="Arial" panose="020B0604020202020204" pitchFamily="34" charset="0"/>
              <a:buChar char="•"/>
            </a:pPr>
            <a:r>
              <a:rPr lang="en-US" dirty="0"/>
              <a:t>There are also back-end web frameworks to simplify software development. Django and Ruby on Rails have become increasingly well-known in the web development community. </a:t>
            </a:r>
          </a:p>
        </p:txBody>
      </p:sp>
      <p:sp>
        <p:nvSpPr>
          <p:cNvPr id="4" name="Slide Number Placeholder 3"/>
          <p:cNvSpPr>
            <a:spLocks noGrp="1"/>
          </p:cNvSpPr>
          <p:nvPr>
            <p:ph type="sldNum" sz="quarter" idx="5"/>
          </p:nvPr>
        </p:nvSpPr>
        <p:spPr/>
        <p:txBody>
          <a:bodyPr/>
          <a:lstStyle/>
          <a:p>
            <a:fld id="{86AC63FA-310D-0444-9B78-AE5EE725F3B0}" type="slidenum">
              <a:rPr lang="en-US" smtClean="0"/>
              <a:t>30</a:t>
            </a:fld>
            <a:endParaRPr lang="en-US"/>
          </a:p>
        </p:txBody>
      </p:sp>
    </p:spTree>
    <p:extLst>
      <p:ext uri="{BB962C8B-B14F-4D97-AF65-F5344CB8AC3E}">
        <p14:creationId xmlns:p14="http://schemas.microsoft.com/office/powerpoint/2010/main" val="3054995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Although front end has evolved, it’s first and foremost job is to display an interface, and without app logic any UI/UX is irrelevant. That’s why server-side frameworks are important.</a:t>
            </a:r>
          </a:p>
          <a:p>
            <a:r>
              <a:rPr lang="en-ZA" sz="1200" b="0" i="0" kern="1200" dirty="0">
                <a:solidFill>
                  <a:schemeClr val="tx1"/>
                </a:solidFill>
                <a:effectLst/>
                <a:latin typeface="+mn-lt"/>
                <a:ea typeface="+mn-ea"/>
                <a:cs typeface="+mn-cs"/>
              </a:rPr>
              <a:t>Among the most popular MVC-based server-side web frameworks are:</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By using either of these server-side web application frameworks, you let it handle HTTP requests, database control and management, as well as URL mapping. </a:t>
            </a:r>
          </a:p>
          <a:p>
            <a:r>
              <a:rPr lang="en-ZA" sz="1200" b="0" i="0" kern="1200" dirty="0">
                <a:solidFill>
                  <a:schemeClr val="tx1"/>
                </a:solidFill>
                <a:effectLst/>
                <a:latin typeface="+mn-lt"/>
                <a:ea typeface="+mn-ea"/>
                <a:cs typeface="+mn-cs"/>
              </a:rPr>
              <a:t>using client-side frameworks to introduce more user-engaging features and responsiveness.</a:t>
            </a:r>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31</a:t>
            </a:fld>
            <a:endParaRPr lang="en-US"/>
          </a:p>
        </p:txBody>
      </p:sp>
    </p:spTree>
    <p:extLst>
      <p:ext uri="{BB962C8B-B14F-4D97-AF65-F5344CB8AC3E}">
        <p14:creationId xmlns:p14="http://schemas.microsoft.com/office/powerpoint/2010/main" val="4124390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Databases</a:t>
            </a:r>
          </a:p>
          <a:p>
            <a:pPr marL="628650" lvl="1" indent="-171450">
              <a:buFont typeface="Arial" panose="020B0604020202020204" pitchFamily="34" charset="0"/>
              <a:buChar char="•"/>
            </a:pPr>
            <a:r>
              <a:rPr lang="en-US" dirty="0"/>
              <a:t>Databases store the data of an application. Back-end developers should be familiar with query languages that are able to request and retrieve data using queries. </a:t>
            </a:r>
          </a:p>
          <a:p>
            <a:pPr marL="628650" lvl="1" indent="-171450">
              <a:buFont typeface="Arial" panose="020B0604020202020204" pitchFamily="34" charset="0"/>
              <a:buChar char="•"/>
            </a:pPr>
            <a:r>
              <a:rPr lang="en-US" dirty="0"/>
              <a:t>Structured Query Language (SQL) is the go-to query language for the common web developer. SQL has many extensions or related versions extending additional functionality like MySQL, PostgreSQL, and Oracle.</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32</a:t>
            </a:fld>
            <a:endParaRPr lang="en-US"/>
          </a:p>
        </p:txBody>
      </p:sp>
    </p:spTree>
    <p:extLst>
      <p:ext uri="{BB962C8B-B14F-4D97-AF65-F5344CB8AC3E}">
        <p14:creationId xmlns:p14="http://schemas.microsoft.com/office/powerpoint/2010/main" val="2467282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Servers</a:t>
            </a:r>
          </a:p>
          <a:p>
            <a:pPr marL="628650" lvl="1" indent="-171450">
              <a:buFont typeface="Arial" panose="020B0604020202020204" pitchFamily="34" charset="0"/>
              <a:buChar char="•"/>
            </a:pPr>
            <a:r>
              <a:rPr lang="en-US" dirty="0"/>
              <a:t>Servers respond to network requests. Through the internet connection of a web application, a server retrieves information based on client requests and then serves the client — that is, you, your computer, or mobile device — whatever it is that you asked for. </a:t>
            </a:r>
          </a:p>
          <a:p>
            <a:pPr marL="628650" lvl="1" indent="-171450">
              <a:buFont typeface="Arial" panose="020B0604020202020204" pitchFamily="34" charset="0"/>
              <a:buChar char="•"/>
            </a:pPr>
            <a:r>
              <a:rPr lang="en-US" dirty="0"/>
              <a:t>While there isn’t a specific language for servers, all of the technologies that make up back-end development should absolutely have a good relationship with the servers they work with. </a:t>
            </a:r>
          </a:p>
          <a:p>
            <a:pPr marL="628650" lvl="1" indent="-171450">
              <a:buFont typeface="Arial" panose="020B0604020202020204" pitchFamily="34" charset="0"/>
              <a:buChar char="•"/>
            </a:pPr>
            <a:r>
              <a:rPr lang="en-US" dirty="0"/>
              <a:t>Web servers of note include Apache, Nginx, and Internet Information Services (IIS). </a:t>
            </a:r>
          </a:p>
        </p:txBody>
      </p:sp>
      <p:sp>
        <p:nvSpPr>
          <p:cNvPr id="4" name="Slide Number Placeholder 3"/>
          <p:cNvSpPr>
            <a:spLocks noGrp="1"/>
          </p:cNvSpPr>
          <p:nvPr>
            <p:ph type="sldNum" sz="quarter" idx="5"/>
          </p:nvPr>
        </p:nvSpPr>
        <p:spPr/>
        <p:txBody>
          <a:bodyPr/>
          <a:lstStyle/>
          <a:p>
            <a:fld id="{86AC63FA-310D-0444-9B78-AE5EE725F3B0}" type="slidenum">
              <a:rPr lang="en-US" smtClean="0"/>
              <a:t>33</a:t>
            </a:fld>
            <a:endParaRPr lang="en-US"/>
          </a:p>
        </p:txBody>
      </p:sp>
    </p:spTree>
    <p:extLst>
      <p:ext uri="{BB962C8B-B14F-4D97-AF65-F5344CB8AC3E}">
        <p14:creationId xmlns:p14="http://schemas.microsoft.com/office/powerpoint/2010/main" val="3507404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APIs</a:t>
            </a:r>
          </a:p>
          <a:p>
            <a:pPr marL="628650" lvl="1" indent="-171450">
              <a:buFont typeface="Arial" panose="020B0604020202020204" pitchFamily="34" charset="0"/>
              <a:buChar char="•"/>
            </a:pPr>
            <a:r>
              <a:rPr lang="en-ZA" sz="1200" b="0" i="0" kern="1200" dirty="0">
                <a:solidFill>
                  <a:schemeClr val="tx1"/>
                </a:solidFill>
                <a:effectLst/>
                <a:latin typeface="+mn-lt"/>
                <a:ea typeface="+mn-ea"/>
                <a:cs typeface="+mn-cs"/>
              </a:rPr>
              <a:t>This is a bridge used for data transference between architecture components (back end, front end, and the server</a:t>
            </a:r>
          </a:p>
          <a:p>
            <a:pPr marL="628650" lvl="1" indent="-171450">
              <a:buFont typeface="Arial" panose="020B0604020202020204" pitchFamily="34" charset="0"/>
              <a:buChar char="•"/>
            </a:pPr>
            <a:r>
              <a:rPr lang="en-US" dirty="0"/>
              <a:t>APIs facilitate connections between two or more software systems. An API integration is what fuels your Google Home’s communication with your Spotify playlist, for instance, or eBay’s collaboration with PayPal.</a:t>
            </a:r>
          </a:p>
          <a:p>
            <a:pPr marL="628650" lvl="1" indent="-171450">
              <a:buFont typeface="Arial" panose="020B0604020202020204" pitchFamily="34" charset="0"/>
              <a:buChar char="•"/>
            </a:pPr>
            <a:r>
              <a:rPr lang="en-US" dirty="0"/>
              <a:t>Again, APIs do not have a domain-specific language. Instead, developers create APIs using other back-end technologies and share them publicly with other developers or keep them closed to the organization they work for.</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34</a:t>
            </a:fld>
            <a:endParaRPr lang="en-US"/>
          </a:p>
        </p:txBody>
      </p:sp>
    </p:spTree>
    <p:extLst>
      <p:ext uri="{BB962C8B-B14F-4D97-AF65-F5344CB8AC3E}">
        <p14:creationId xmlns:p14="http://schemas.microsoft.com/office/powerpoint/2010/main" val="2542248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ZA" sz="1200" b="0" i="0" kern="1200" dirty="0">
                <a:solidFill>
                  <a:schemeClr val="tx1"/>
                </a:solidFill>
                <a:effectLst/>
                <a:latin typeface="+mn-lt"/>
                <a:ea typeface="+mn-ea"/>
                <a:cs typeface="+mn-cs"/>
              </a:rPr>
              <a:t>MERN Stack is a </a:t>
            </a:r>
            <a:r>
              <a:rPr lang="en-ZA" sz="1200" b="0" i="0" kern="1200" dirty="0" err="1">
                <a:solidFill>
                  <a:schemeClr val="tx1"/>
                </a:solidFill>
                <a:effectLst/>
                <a:latin typeface="+mn-lt"/>
                <a:ea typeface="+mn-ea"/>
                <a:cs typeface="+mn-cs"/>
              </a:rPr>
              <a:t>Javascript</a:t>
            </a:r>
            <a:r>
              <a:rPr lang="en-ZA" sz="1200" b="0" i="0" kern="1200" dirty="0">
                <a:solidFill>
                  <a:schemeClr val="tx1"/>
                </a:solidFill>
                <a:effectLst/>
                <a:latin typeface="+mn-lt"/>
                <a:ea typeface="+mn-ea"/>
                <a:cs typeface="+mn-cs"/>
              </a:rPr>
              <a:t> Stack that is used for easier and faster deployment of full-stack web applications. MERN Stack comprises of 4 technologies namely: </a:t>
            </a:r>
            <a:r>
              <a:rPr lang="en-ZA" sz="1200" b="0" i="0" u="sng" kern="1200" dirty="0">
                <a:solidFill>
                  <a:schemeClr val="tx1"/>
                </a:solidFill>
                <a:effectLst/>
                <a:latin typeface="+mn-lt"/>
                <a:ea typeface="+mn-ea"/>
                <a:cs typeface="+mn-cs"/>
                <a:hlinkClick r:id="rId3"/>
              </a:rPr>
              <a:t>MongoDB</a:t>
            </a:r>
            <a:r>
              <a:rPr lang="en-ZA" sz="1200" b="0" i="0" kern="1200" dirty="0">
                <a:solidFill>
                  <a:schemeClr val="tx1"/>
                </a:solidFill>
                <a:effectLst/>
                <a:latin typeface="+mn-lt"/>
                <a:ea typeface="+mn-ea"/>
                <a:cs typeface="+mn-cs"/>
              </a:rPr>
              <a:t>, </a:t>
            </a:r>
            <a:r>
              <a:rPr lang="en-ZA" sz="1200" b="0" i="0" u="sng" kern="1200" dirty="0">
                <a:solidFill>
                  <a:schemeClr val="tx1"/>
                </a:solidFill>
                <a:effectLst/>
                <a:latin typeface="+mn-lt"/>
                <a:ea typeface="+mn-ea"/>
                <a:cs typeface="+mn-cs"/>
                <a:hlinkClick r:id="rId4"/>
              </a:rPr>
              <a:t>Express</a:t>
            </a:r>
            <a:r>
              <a:rPr lang="en-ZA" sz="1200" b="0" i="0" kern="1200" dirty="0">
                <a:solidFill>
                  <a:schemeClr val="tx1"/>
                </a:solidFill>
                <a:effectLst/>
                <a:latin typeface="+mn-lt"/>
                <a:ea typeface="+mn-ea"/>
                <a:cs typeface="+mn-cs"/>
              </a:rPr>
              <a:t>, </a:t>
            </a:r>
            <a:r>
              <a:rPr lang="en-ZA" sz="1200" b="0" i="0" u="sng" kern="1200" dirty="0">
                <a:solidFill>
                  <a:schemeClr val="tx1"/>
                </a:solidFill>
                <a:effectLst/>
                <a:latin typeface="+mn-lt"/>
                <a:ea typeface="+mn-ea"/>
                <a:cs typeface="+mn-cs"/>
                <a:hlinkClick r:id="rId5"/>
              </a:rPr>
              <a:t>React</a:t>
            </a:r>
            <a:r>
              <a:rPr lang="en-ZA" sz="1200" b="0" i="0" kern="1200" dirty="0">
                <a:solidFill>
                  <a:schemeClr val="tx1"/>
                </a:solidFill>
                <a:effectLst/>
                <a:latin typeface="+mn-lt"/>
                <a:ea typeface="+mn-ea"/>
                <a:cs typeface="+mn-cs"/>
              </a:rPr>
              <a:t> and </a:t>
            </a:r>
            <a:r>
              <a:rPr lang="en-ZA" sz="1200" b="0" i="0" u="sng" kern="1200" dirty="0">
                <a:solidFill>
                  <a:schemeClr val="tx1"/>
                </a:solidFill>
                <a:effectLst/>
                <a:latin typeface="+mn-lt"/>
                <a:ea typeface="+mn-ea"/>
                <a:cs typeface="+mn-cs"/>
                <a:hlinkClick r:id="rId6"/>
              </a:rPr>
              <a:t>Node.js.</a:t>
            </a:r>
            <a:r>
              <a:rPr lang="en-ZA" sz="1200" b="0" i="0" kern="1200" dirty="0">
                <a:solidFill>
                  <a:schemeClr val="tx1"/>
                </a:solidFill>
                <a:effectLst/>
                <a:latin typeface="+mn-lt"/>
                <a:ea typeface="+mn-ea"/>
                <a:cs typeface="+mn-cs"/>
              </a:rPr>
              <a:t> It is designed to make the development process smoother and easier.</a:t>
            </a:r>
          </a:p>
          <a:p>
            <a:pPr fontAlgn="base"/>
            <a:r>
              <a:rPr lang="en-ZA" sz="1200" b="0" i="0" kern="1200" dirty="0">
                <a:solidFill>
                  <a:schemeClr val="tx1"/>
                </a:solidFill>
                <a:effectLst/>
                <a:latin typeface="+mn-lt"/>
                <a:ea typeface="+mn-ea"/>
                <a:cs typeface="+mn-cs"/>
              </a:rPr>
              <a:t>Each of these 4 powerful technologies provides an end-to-end framework for the developers to work in and each of these technologies play a big part in the development of web applications.</a:t>
            </a:r>
          </a:p>
          <a:p>
            <a:pPr fontAlgn="base"/>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MongoDB - document database</a:t>
            </a:r>
          </a:p>
          <a:p>
            <a:r>
              <a:rPr lang="en-ZA" sz="1200" b="0" i="0" kern="1200" dirty="0">
                <a:solidFill>
                  <a:schemeClr val="tx1"/>
                </a:solidFill>
                <a:effectLst/>
                <a:latin typeface="+mn-lt"/>
                <a:ea typeface="+mn-ea"/>
                <a:cs typeface="+mn-cs"/>
              </a:rPr>
              <a:t>Express(.</a:t>
            </a:r>
            <a:r>
              <a:rPr lang="en-ZA" sz="1200" b="0" i="0" kern="1200" dirty="0" err="1">
                <a:solidFill>
                  <a:schemeClr val="tx1"/>
                </a:solidFill>
                <a:effectLst/>
                <a:latin typeface="+mn-lt"/>
                <a:ea typeface="+mn-ea"/>
                <a:cs typeface="+mn-cs"/>
              </a:rPr>
              <a:t>js</a:t>
            </a:r>
            <a:r>
              <a:rPr lang="en-ZA" sz="1200" b="0" i="0" kern="1200" dirty="0">
                <a:solidFill>
                  <a:schemeClr val="tx1"/>
                </a:solidFill>
                <a:effectLst/>
                <a:latin typeface="+mn-lt"/>
                <a:ea typeface="+mn-ea"/>
                <a:cs typeface="+mn-cs"/>
              </a:rPr>
              <a:t>) - Node.js web framework</a:t>
            </a:r>
          </a:p>
          <a:p>
            <a:r>
              <a:rPr lang="en-ZA" sz="1200" b="0" i="0" kern="1200" dirty="0">
                <a:solidFill>
                  <a:schemeClr val="tx1"/>
                </a:solidFill>
                <a:effectLst/>
                <a:latin typeface="+mn-lt"/>
                <a:ea typeface="+mn-ea"/>
                <a:cs typeface="+mn-cs"/>
              </a:rPr>
              <a:t>React(.</a:t>
            </a:r>
            <a:r>
              <a:rPr lang="en-ZA" sz="1200" b="0" i="0" kern="1200" dirty="0" err="1">
                <a:solidFill>
                  <a:schemeClr val="tx1"/>
                </a:solidFill>
                <a:effectLst/>
                <a:latin typeface="+mn-lt"/>
                <a:ea typeface="+mn-ea"/>
                <a:cs typeface="+mn-cs"/>
              </a:rPr>
              <a:t>js</a:t>
            </a:r>
            <a:r>
              <a:rPr lang="en-ZA" sz="1200" b="0" i="0" kern="1200" dirty="0">
                <a:solidFill>
                  <a:schemeClr val="tx1"/>
                </a:solidFill>
                <a:effectLst/>
                <a:latin typeface="+mn-lt"/>
                <a:ea typeface="+mn-ea"/>
                <a:cs typeface="+mn-cs"/>
              </a:rPr>
              <a:t>) - a client-side JavaScript framework</a:t>
            </a:r>
          </a:p>
          <a:p>
            <a:r>
              <a:rPr lang="en-ZA" sz="1200" b="0" i="0" kern="1200" dirty="0">
                <a:solidFill>
                  <a:schemeClr val="tx1"/>
                </a:solidFill>
                <a:effectLst/>
                <a:latin typeface="+mn-lt"/>
                <a:ea typeface="+mn-ea"/>
                <a:cs typeface="+mn-cs"/>
              </a:rPr>
              <a:t>Node(.</a:t>
            </a:r>
            <a:r>
              <a:rPr lang="en-ZA" sz="1200" b="0" i="0" kern="1200" dirty="0" err="1">
                <a:solidFill>
                  <a:schemeClr val="tx1"/>
                </a:solidFill>
                <a:effectLst/>
                <a:latin typeface="+mn-lt"/>
                <a:ea typeface="+mn-ea"/>
                <a:cs typeface="+mn-cs"/>
              </a:rPr>
              <a:t>js</a:t>
            </a:r>
            <a:r>
              <a:rPr lang="en-ZA" sz="1200" b="0" i="0" kern="1200" dirty="0">
                <a:solidFill>
                  <a:schemeClr val="tx1"/>
                </a:solidFill>
                <a:effectLst/>
                <a:latin typeface="+mn-lt"/>
                <a:ea typeface="+mn-ea"/>
                <a:cs typeface="+mn-cs"/>
              </a:rPr>
              <a:t>) - the premier JavaScript web server</a:t>
            </a:r>
          </a:p>
          <a:p>
            <a:pPr fontAlgn="base"/>
            <a:endParaRPr lang="en-ZA" sz="1200" b="0" i="0" kern="1200" dirty="0">
              <a:solidFill>
                <a:schemeClr val="tx1"/>
              </a:solidFill>
              <a:effectLst/>
              <a:latin typeface="+mn-lt"/>
              <a:ea typeface="+mn-ea"/>
              <a:cs typeface="+mn-cs"/>
            </a:endParaRPr>
          </a:p>
          <a:p>
            <a:pPr fontAlgn="base"/>
            <a:endParaRPr lang="en-ZA" sz="1200" b="0" i="0" kern="1200" dirty="0">
              <a:solidFill>
                <a:schemeClr val="tx1"/>
              </a:solidFill>
              <a:effectLst/>
              <a:latin typeface="+mn-lt"/>
              <a:ea typeface="+mn-ea"/>
              <a:cs typeface="+mn-cs"/>
            </a:endParaRPr>
          </a:p>
          <a:p>
            <a:pPr fontAlgn="base"/>
            <a:r>
              <a:rPr lang="en-ZA" sz="1200" b="0" i="0" kern="1200" dirty="0">
                <a:solidFill>
                  <a:schemeClr val="tx1"/>
                </a:solidFill>
                <a:effectLst/>
                <a:latin typeface="+mn-lt"/>
                <a:ea typeface="+mn-ea"/>
                <a:cs typeface="+mn-cs"/>
              </a:rPr>
              <a:t>Also MEAN stack</a:t>
            </a:r>
          </a:p>
          <a:p>
            <a:pPr fontAlgn="base"/>
            <a:endParaRPr lang="en-ZA" sz="1200" b="0" i="0" kern="1200" dirty="0">
              <a:solidFill>
                <a:schemeClr val="tx1"/>
              </a:solidFill>
              <a:effectLst/>
              <a:latin typeface="+mn-lt"/>
              <a:ea typeface="+mn-ea"/>
              <a:cs typeface="+mn-cs"/>
            </a:endParaRPr>
          </a:p>
          <a:p>
            <a:pPr fontAlgn="base"/>
            <a:r>
              <a:rPr lang="en-ZA" sz="1200" b="0" i="0" kern="1200" dirty="0">
                <a:solidFill>
                  <a:schemeClr val="tx1"/>
                </a:solidFill>
                <a:effectLst/>
                <a:latin typeface="+mn-lt"/>
                <a:ea typeface="+mn-ea"/>
                <a:cs typeface="+mn-cs"/>
              </a:rPr>
              <a:t>Don’t have to context switch coz all JS</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36</a:t>
            </a:fld>
            <a:endParaRPr lang="en-US"/>
          </a:p>
        </p:txBody>
      </p:sp>
    </p:spTree>
    <p:extLst>
      <p:ext uri="{BB962C8B-B14F-4D97-AF65-F5344CB8AC3E}">
        <p14:creationId xmlns:p14="http://schemas.microsoft.com/office/powerpoint/2010/main" val="357386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be frank, web application development is not altogether different from any other software development life cycle. </a:t>
            </a:r>
          </a:p>
          <a:p>
            <a:pPr marL="171450" indent="-171450">
              <a:buFont typeface="Arial" panose="020B0604020202020204" pitchFamily="34" charset="0"/>
              <a:buChar char="•"/>
            </a:pPr>
            <a:r>
              <a:rPr lang="en-US" dirty="0"/>
              <a:t>A great team and well-defined procedures are nearly always what drive successful development.</a:t>
            </a:r>
          </a:p>
        </p:txBody>
      </p:sp>
      <p:sp>
        <p:nvSpPr>
          <p:cNvPr id="4" name="Slide Number Placeholder 3"/>
          <p:cNvSpPr>
            <a:spLocks noGrp="1"/>
          </p:cNvSpPr>
          <p:nvPr>
            <p:ph type="sldNum" sz="quarter" idx="5"/>
          </p:nvPr>
        </p:nvSpPr>
        <p:spPr/>
        <p:txBody>
          <a:bodyPr/>
          <a:lstStyle/>
          <a:p>
            <a:fld id="{86AC63FA-310D-0444-9B78-AE5EE725F3B0}" type="slidenum">
              <a:rPr lang="en-US" smtClean="0"/>
              <a:t>37</a:t>
            </a:fld>
            <a:endParaRPr lang="en-US"/>
          </a:p>
        </p:txBody>
      </p:sp>
    </p:spTree>
    <p:extLst>
      <p:ext uri="{BB962C8B-B14F-4D97-AF65-F5344CB8AC3E}">
        <p14:creationId xmlns:p14="http://schemas.microsoft.com/office/powerpoint/2010/main" val="278493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be quite interesting to see which browser is the most famous amongst the people attending today</a:t>
            </a:r>
          </a:p>
        </p:txBody>
      </p:sp>
      <p:sp>
        <p:nvSpPr>
          <p:cNvPr id="4" name="Slide Number Placeholder 3"/>
          <p:cNvSpPr>
            <a:spLocks noGrp="1"/>
          </p:cNvSpPr>
          <p:nvPr>
            <p:ph type="sldNum" sz="quarter" idx="5"/>
          </p:nvPr>
        </p:nvSpPr>
        <p:spPr/>
        <p:txBody>
          <a:bodyPr/>
          <a:lstStyle/>
          <a:p>
            <a:fld id="{86AC63FA-310D-0444-9B78-AE5EE725F3B0}" type="slidenum">
              <a:rPr lang="en-US" smtClean="0"/>
              <a:t>3</a:t>
            </a:fld>
            <a:endParaRPr lang="en-US"/>
          </a:p>
        </p:txBody>
      </p:sp>
    </p:spTree>
    <p:extLst>
      <p:ext uri="{BB962C8B-B14F-4D97-AF65-F5344CB8AC3E}">
        <p14:creationId xmlns:p14="http://schemas.microsoft.com/office/powerpoint/2010/main" val="2428451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Defining the problem you wish to solve or identifying exactly why you want consumers to use your web app is the first step in developing your web application. </a:t>
            </a:r>
          </a:p>
          <a:p>
            <a:pPr marL="171450"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People come up with new ideas all the time but is an idea really worth implementing if it doesn’t provide clever solutions to an existing issue?</a:t>
            </a:r>
          </a:p>
          <a:p>
            <a:pPr marL="171450"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Finding a genuine app idea</a:t>
            </a:r>
          </a:p>
        </p:txBody>
      </p:sp>
      <p:sp>
        <p:nvSpPr>
          <p:cNvPr id="4" name="Slide Number Placeholder 3"/>
          <p:cNvSpPr>
            <a:spLocks noGrp="1"/>
          </p:cNvSpPr>
          <p:nvPr>
            <p:ph type="sldNum" sz="quarter" idx="5"/>
          </p:nvPr>
        </p:nvSpPr>
        <p:spPr/>
        <p:txBody>
          <a:bodyPr/>
          <a:lstStyle/>
          <a:p>
            <a:fld id="{86AC63FA-310D-0444-9B78-AE5EE725F3B0}" type="slidenum">
              <a:rPr lang="en-US" smtClean="0"/>
              <a:t>38</a:t>
            </a:fld>
            <a:endParaRPr lang="en-US"/>
          </a:p>
        </p:txBody>
      </p:sp>
    </p:spTree>
    <p:extLst>
      <p:ext uri="{BB962C8B-B14F-4D97-AF65-F5344CB8AC3E}">
        <p14:creationId xmlns:p14="http://schemas.microsoft.com/office/powerpoint/2010/main" val="24767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workflow can establish a means of systematic organization for the various aspects of your web application development. </a:t>
            </a:r>
          </a:p>
          <a:p>
            <a:pPr marL="171450" indent="-171450">
              <a:buFont typeface="Arial" panose="020B0604020202020204" pitchFamily="34" charset="0"/>
              <a:buChar char="•"/>
            </a:pPr>
            <a:r>
              <a:rPr lang="en-US" dirty="0"/>
              <a:t>Think about what your web app will consist of and how to meet those requirements using your resources and budget.</a:t>
            </a:r>
          </a:p>
          <a:p>
            <a:pPr marL="171450" indent="-171450">
              <a:buFont typeface="Arial" panose="020B0604020202020204" pitchFamily="34" charset="0"/>
              <a:buChar char="•"/>
            </a:pPr>
            <a:r>
              <a:rPr lang="en-US" dirty="0"/>
              <a:t>Because this is software development, your workflow should be both business-oriented and technical. </a:t>
            </a:r>
          </a:p>
          <a:p>
            <a:pPr marL="171450" indent="-171450">
              <a:buFont typeface="Arial" panose="020B0604020202020204" pitchFamily="34" charset="0"/>
              <a:buChar char="•"/>
            </a:pPr>
            <a:r>
              <a:rPr lang="en-US" dirty="0"/>
              <a:t>Adjust accordingly for the time frame in which you want your web app development to be completed.</a:t>
            </a:r>
          </a:p>
        </p:txBody>
      </p:sp>
      <p:sp>
        <p:nvSpPr>
          <p:cNvPr id="4" name="Slide Number Placeholder 3"/>
          <p:cNvSpPr>
            <a:spLocks noGrp="1"/>
          </p:cNvSpPr>
          <p:nvPr>
            <p:ph type="sldNum" sz="quarter" idx="5"/>
          </p:nvPr>
        </p:nvSpPr>
        <p:spPr/>
        <p:txBody>
          <a:bodyPr/>
          <a:lstStyle/>
          <a:p>
            <a:fld id="{86AC63FA-310D-0444-9B78-AE5EE725F3B0}" type="slidenum">
              <a:rPr lang="en-US" smtClean="0"/>
              <a:t>39</a:t>
            </a:fld>
            <a:endParaRPr lang="en-US"/>
          </a:p>
        </p:txBody>
      </p:sp>
    </p:spTree>
    <p:extLst>
      <p:ext uri="{BB962C8B-B14F-4D97-AF65-F5344CB8AC3E}">
        <p14:creationId xmlns:p14="http://schemas.microsoft.com/office/powerpoint/2010/main" val="3447378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Prototyping involves building an incomplete yet functional application to better understand what your final product might look like. </a:t>
            </a:r>
          </a:p>
          <a:p>
            <a:pPr marL="171450" indent="-171450">
              <a:buFont typeface="Arial" panose="020B0604020202020204" pitchFamily="34" charset="0"/>
              <a:buChar char="•"/>
            </a:pPr>
            <a:r>
              <a:rPr lang="en-US" dirty="0"/>
              <a:t>In software development, a prototype is akin to a minimum viable product (MVP).</a:t>
            </a:r>
          </a:p>
        </p:txBody>
      </p:sp>
      <p:sp>
        <p:nvSpPr>
          <p:cNvPr id="4" name="Slide Number Placeholder 3"/>
          <p:cNvSpPr>
            <a:spLocks noGrp="1"/>
          </p:cNvSpPr>
          <p:nvPr>
            <p:ph type="sldNum" sz="quarter" idx="5"/>
          </p:nvPr>
        </p:nvSpPr>
        <p:spPr/>
        <p:txBody>
          <a:bodyPr/>
          <a:lstStyle/>
          <a:p>
            <a:fld id="{86AC63FA-310D-0444-9B78-AE5EE725F3B0}" type="slidenum">
              <a:rPr lang="en-US" smtClean="0"/>
              <a:t>40</a:t>
            </a:fld>
            <a:endParaRPr lang="en-US"/>
          </a:p>
        </p:txBody>
      </p:sp>
    </p:spTree>
    <p:extLst>
      <p:ext uri="{BB962C8B-B14F-4D97-AF65-F5344CB8AC3E}">
        <p14:creationId xmlns:p14="http://schemas.microsoft.com/office/powerpoint/2010/main" val="2116632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idea is that your prototype should be impressive enough to give you the validation you need to continue your project knowing that people are already interested in what you have in store. </a:t>
            </a:r>
          </a:p>
          <a:p>
            <a:pPr marL="171450" indent="-171450">
              <a:buFont typeface="Arial" panose="020B0604020202020204" pitchFamily="34" charset="0"/>
              <a:buChar char="•"/>
            </a:pPr>
            <a:r>
              <a:rPr lang="en-US" dirty="0"/>
              <a:t>To do this, validate your prototype by presenting your web app to potential users. Gather feedback and work from there.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41</a:t>
            </a:fld>
            <a:endParaRPr lang="en-US"/>
          </a:p>
        </p:txBody>
      </p:sp>
    </p:spTree>
    <p:extLst>
      <p:ext uri="{BB962C8B-B14F-4D97-AF65-F5344CB8AC3E}">
        <p14:creationId xmlns:p14="http://schemas.microsoft.com/office/powerpoint/2010/main" val="2970082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Research the software you should have ready at the helm to build your app. </a:t>
            </a:r>
          </a:p>
          <a:p>
            <a:pPr marL="171450" indent="-171450">
              <a:buFont typeface="Arial" panose="020B0604020202020204" pitchFamily="34" charset="0"/>
              <a:buChar char="•"/>
            </a:pPr>
            <a:r>
              <a:rPr lang="en-US" dirty="0"/>
              <a:t>Consider which front-end and back-end frameworks and technologies can competently fulfill the requirements of your project. </a:t>
            </a:r>
          </a:p>
          <a:p>
            <a:pPr marL="171450" indent="-171450">
              <a:buFont typeface="Arial" panose="020B0604020202020204" pitchFamily="34" charset="0"/>
              <a:buChar char="•"/>
            </a:pPr>
            <a:r>
              <a:rPr lang="en-US" dirty="0"/>
              <a:t>Once you have found all your tools, it’s time to start developing. </a:t>
            </a:r>
          </a:p>
          <a:p>
            <a:pPr marL="171450" indent="-171450">
              <a:buFont typeface="Arial" panose="020B0604020202020204" pitchFamily="34" charset="0"/>
              <a:buChar char="•"/>
            </a:pPr>
            <a:r>
              <a:rPr lang="en-US" dirty="0"/>
              <a:t>Build your web app!</a:t>
            </a:r>
          </a:p>
        </p:txBody>
      </p:sp>
      <p:sp>
        <p:nvSpPr>
          <p:cNvPr id="4" name="Slide Number Placeholder 3"/>
          <p:cNvSpPr>
            <a:spLocks noGrp="1"/>
          </p:cNvSpPr>
          <p:nvPr>
            <p:ph type="sldNum" sz="quarter" idx="5"/>
          </p:nvPr>
        </p:nvSpPr>
        <p:spPr/>
        <p:txBody>
          <a:bodyPr/>
          <a:lstStyle/>
          <a:p>
            <a:fld id="{86AC63FA-310D-0444-9B78-AE5EE725F3B0}" type="slidenum">
              <a:rPr lang="en-US" smtClean="0"/>
              <a:t>42</a:t>
            </a:fld>
            <a:endParaRPr lang="en-US"/>
          </a:p>
        </p:txBody>
      </p:sp>
    </p:spTree>
    <p:extLst>
      <p:ext uri="{BB962C8B-B14F-4D97-AF65-F5344CB8AC3E}">
        <p14:creationId xmlns:p14="http://schemas.microsoft.com/office/powerpoint/2010/main" val="934790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Hopefully, testing your web application goes without saying. </a:t>
            </a:r>
          </a:p>
          <a:p>
            <a:pPr marL="171450" indent="-171450">
              <a:buFont typeface="Arial" panose="020B0604020202020204" pitchFamily="34" charset="0"/>
              <a:buChar char="•"/>
            </a:pPr>
            <a:r>
              <a:rPr lang="en-US" dirty="0"/>
              <a:t>Many software development teams administer tests throughout the development life cycle, ensuring that each iteration of your web app is bug-free. </a:t>
            </a:r>
          </a:p>
          <a:p>
            <a:pPr marL="171450" indent="-171450">
              <a:buFont typeface="Arial" panose="020B0604020202020204" pitchFamily="34" charset="0"/>
              <a:buChar char="•"/>
            </a:pPr>
            <a:r>
              <a:rPr lang="en-US" dirty="0"/>
              <a:t>Software quality assurance is likewise an important part of building a web application.</a:t>
            </a:r>
          </a:p>
          <a:p>
            <a:pPr marL="171450" indent="-171450">
              <a:buFont typeface="Arial" panose="020B0604020202020204" pitchFamily="34" charset="0"/>
              <a:buChar char="•"/>
            </a:pPr>
            <a:r>
              <a:rPr lang="en-US" dirty="0"/>
              <a:t>And this should happen before you release your app to the public.</a:t>
            </a:r>
          </a:p>
        </p:txBody>
      </p:sp>
      <p:sp>
        <p:nvSpPr>
          <p:cNvPr id="4" name="Slide Number Placeholder 3"/>
          <p:cNvSpPr>
            <a:spLocks noGrp="1"/>
          </p:cNvSpPr>
          <p:nvPr>
            <p:ph type="sldNum" sz="quarter" idx="5"/>
          </p:nvPr>
        </p:nvSpPr>
        <p:spPr/>
        <p:txBody>
          <a:bodyPr/>
          <a:lstStyle/>
          <a:p>
            <a:fld id="{86AC63FA-310D-0444-9B78-AE5EE725F3B0}" type="slidenum">
              <a:rPr lang="en-US" smtClean="0"/>
              <a:t>43</a:t>
            </a:fld>
            <a:endParaRPr lang="en-US"/>
          </a:p>
        </p:txBody>
      </p:sp>
    </p:spTree>
    <p:extLst>
      <p:ext uri="{BB962C8B-B14F-4D97-AF65-F5344CB8AC3E}">
        <p14:creationId xmlns:p14="http://schemas.microsoft.com/office/powerpoint/2010/main" val="416444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same fashion as a website, a web app must be hosted on a web server. </a:t>
            </a:r>
          </a:p>
          <a:p>
            <a:pPr marL="171450" indent="-171450">
              <a:buFont typeface="Arial" panose="020B0604020202020204" pitchFamily="34" charset="0"/>
              <a:buChar char="•"/>
            </a:pPr>
            <a:r>
              <a:rPr lang="en-US" dirty="0"/>
              <a:t>That means putting your web app into action requires purchasing a domain name and a hosting provider on the cloud.</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44</a:t>
            </a:fld>
            <a:endParaRPr lang="en-US"/>
          </a:p>
        </p:txBody>
      </p:sp>
    </p:spTree>
    <p:extLst>
      <p:ext uri="{BB962C8B-B14F-4D97-AF65-F5344CB8AC3E}">
        <p14:creationId xmlns:p14="http://schemas.microsoft.com/office/powerpoint/2010/main" val="3165983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sz="1200" b="0" i="0" kern="1200" dirty="0">
                <a:solidFill>
                  <a:schemeClr val="tx1"/>
                </a:solidFill>
                <a:effectLst/>
                <a:latin typeface="+mn-lt"/>
                <a:ea typeface="+mn-ea"/>
                <a:cs typeface="+mn-cs"/>
              </a:rPr>
              <a:t>Web applications are all around you. Learning how you use web apps from day to day can inspire the motivating concept behind your own web app. </a:t>
            </a:r>
          </a:p>
          <a:p>
            <a:pPr marL="171450" lvl="0"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Google Docs			</a:t>
            </a:r>
          </a:p>
          <a:p>
            <a:pPr marL="628650" lvl="1"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Google Docs is the most infamous of this list. Via Google Docs, users can interact directly with the web app by editing and making suggestions on documents. </a:t>
            </a:r>
          </a:p>
          <a:p>
            <a:pPr marL="628650" lvl="1"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One of the noteworthy features of Google Docs is that it automatically saves any edits you make right after you make them. It’s almost impossible to lose your work.  </a:t>
            </a:r>
          </a:p>
          <a:p>
            <a:pPr marL="171450"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Notion</a:t>
            </a:r>
          </a:p>
          <a:p>
            <a:pPr marL="628650" lvl="1"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Notion is gaining popularity quickly. It’s a web application that satisfies many needs and purposes. You can use Notion as a calendar, to-do list, notepad, wiki, and more.</a:t>
            </a:r>
          </a:p>
          <a:p>
            <a:pPr marL="628650" lvl="1" indent="-171450">
              <a:buFont typeface="Arial" panose="020B0604020202020204" pitchFamily="34" charset="0"/>
              <a:buChar char="•"/>
            </a:pPr>
            <a:r>
              <a:rPr lang="en-ZA" sz="1200" b="0" i="0" u="none" strike="noStrike" kern="1200" dirty="0">
                <a:solidFill>
                  <a:schemeClr val="tx1"/>
                </a:solidFill>
                <a:effectLst/>
                <a:latin typeface="+mn-lt"/>
                <a:ea typeface="+mn-ea"/>
                <a:cs typeface="+mn-cs"/>
              </a:rPr>
              <a:t>The app operates using components that you can insert and make changes to from the convenience of your web browser. </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45</a:t>
            </a:fld>
            <a:endParaRPr lang="en-US"/>
          </a:p>
        </p:txBody>
      </p:sp>
    </p:spTree>
    <p:extLst>
      <p:ext uri="{BB962C8B-B14F-4D97-AF65-F5344CB8AC3E}">
        <p14:creationId xmlns:p14="http://schemas.microsoft.com/office/powerpoint/2010/main" val="4038653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Google Docs</a:t>
            </a:r>
          </a:p>
          <a:p>
            <a:r>
              <a:rPr lang="en-US" dirty="0"/>
              <a:t>Google Docs, believe it or not, is a web application. It is also available as a mobile application. Created in 2012, Google Docs was born from the acquisition of a number of other web applications, and is great for creating, reading, updated, and deleting documents 😉</a:t>
            </a:r>
          </a:p>
        </p:txBody>
      </p:sp>
      <p:sp>
        <p:nvSpPr>
          <p:cNvPr id="4" name="Slide Number Placeholder 3"/>
          <p:cNvSpPr>
            <a:spLocks noGrp="1"/>
          </p:cNvSpPr>
          <p:nvPr>
            <p:ph type="sldNum" sz="quarter" idx="5"/>
          </p:nvPr>
        </p:nvSpPr>
        <p:spPr/>
        <p:txBody>
          <a:bodyPr/>
          <a:lstStyle/>
          <a:p>
            <a:fld id="{86AC63FA-310D-0444-9B78-AE5EE725F3B0}" type="slidenum">
              <a:rPr lang="en-US" smtClean="0"/>
              <a:t>46</a:t>
            </a:fld>
            <a:endParaRPr lang="en-US"/>
          </a:p>
        </p:txBody>
      </p:sp>
    </p:spTree>
    <p:extLst>
      <p:ext uri="{BB962C8B-B14F-4D97-AF65-F5344CB8AC3E}">
        <p14:creationId xmlns:p14="http://schemas.microsoft.com/office/powerpoint/2010/main" val="3761135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Notion</a:t>
            </a:r>
          </a:p>
          <a:p>
            <a:r>
              <a:rPr lang="en-US" dirty="0"/>
              <a:t>Notion is an all-in-one, note-taking and collaboration web application with markdown support. The product was released in 2016 and is fast becoming a staple in many small businesses.</a:t>
            </a:r>
          </a:p>
        </p:txBody>
      </p:sp>
      <p:sp>
        <p:nvSpPr>
          <p:cNvPr id="4" name="Slide Number Placeholder 3"/>
          <p:cNvSpPr>
            <a:spLocks noGrp="1"/>
          </p:cNvSpPr>
          <p:nvPr>
            <p:ph type="sldNum" sz="quarter" idx="5"/>
          </p:nvPr>
        </p:nvSpPr>
        <p:spPr/>
        <p:txBody>
          <a:bodyPr/>
          <a:lstStyle/>
          <a:p>
            <a:fld id="{86AC63FA-310D-0444-9B78-AE5EE725F3B0}" type="slidenum">
              <a:rPr lang="en-US" smtClean="0"/>
              <a:t>47</a:t>
            </a:fld>
            <a:endParaRPr lang="en-US"/>
          </a:p>
        </p:txBody>
      </p:sp>
    </p:spTree>
    <p:extLst>
      <p:ext uri="{BB962C8B-B14F-4D97-AF65-F5344CB8AC3E}">
        <p14:creationId xmlns:p14="http://schemas.microsoft.com/office/powerpoint/2010/main" val="2005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Demand for web apps is increasing because they don’t even require a download </a:t>
            </a:r>
          </a:p>
          <a:p>
            <a:endParaRPr lang="en-US" dirty="0"/>
          </a:p>
          <a:p>
            <a:r>
              <a:rPr lang="en-US" dirty="0"/>
              <a:t>For any user to access a web app they need to know its URL and they can just get started in using the app through their browser.</a:t>
            </a:r>
          </a:p>
          <a:p>
            <a:r>
              <a:rPr lang="en-US" dirty="0"/>
              <a:t>You also need to be connected to the internet.</a:t>
            </a:r>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4</a:t>
            </a:fld>
            <a:endParaRPr lang="en-US"/>
          </a:p>
        </p:txBody>
      </p:sp>
    </p:spTree>
    <p:extLst>
      <p:ext uri="{BB962C8B-B14F-4D97-AF65-F5344CB8AC3E}">
        <p14:creationId xmlns:p14="http://schemas.microsoft.com/office/powerpoint/2010/main" val="12797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apps operate on any device in a mode that is quite different than that of a traditional website. </a:t>
            </a:r>
          </a:p>
          <a:p>
            <a:pPr marL="171450" indent="-171450">
              <a:buFont typeface="Arial" panose="020B0604020202020204" pitchFamily="34" charset="0"/>
              <a:buChar char="•"/>
            </a:pPr>
            <a:r>
              <a:rPr lang="en-US" dirty="0"/>
              <a:t>Web apps are designed to be interactive whereas </a:t>
            </a:r>
          </a:p>
          <a:p>
            <a:pPr marL="171450" indent="-171450">
              <a:buFont typeface="Arial" panose="020B0604020202020204" pitchFamily="34" charset="0"/>
              <a:buChar char="•"/>
            </a:pPr>
            <a:r>
              <a:rPr lang="en-US" dirty="0"/>
              <a:t>The primary purpose of a website is to present information. </a:t>
            </a:r>
          </a:p>
          <a:p>
            <a:pPr marL="171450" indent="-171450">
              <a:buFont typeface="Arial" panose="020B0604020202020204" pitchFamily="34" charset="0"/>
              <a:buChar char="•"/>
            </a:pPr>
            <a:r>
              <a:rPr lang="en-US" dirty="0"/>
              <a:t>Distinguishing one from the other is can be a little tough at first, but once you start recognizing the difference you’ll see why it matters.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Then there are native and hybrid apps</a:t>
            </a:r>
          </a:p>
          <a:p>
            <a:pPr marL="171450" indent="-171450">
              <a:buFont typeface="Arial" panose="020B0604020202020204" pitchFamily="34" charset="0"/>
              <a:buChar char="•"/>
            </a:pPr>
            <a:r>
              <a:rPr lang="en-US" dirty="0"/>
              <a:t>Native apps are mobile apps that are specifically built for the platforms they run on.  </a:t>
            </a:r>
          </a:p>
          <a:p>
            <a:pPr marL="171450" indent="-171450">
              <a:buFont typeface="Arial" panose="020B0604020202020204" pitchFamily="34" charset="0"/>
              <a:buChar char="•"/>
            </a:pPr>
            <a:r>
              <a:rPr lang="en-US" dirty="0"/>
              <a:t>So developers have to employ native technologies to use them — the Swift programming language for iOS, or the Java programming language for Android. </a:t>
            </a:r>
          </a:p>
          <a:p>
            <a:pPr marL="171450" indent="-171450">
              <a:buFont typeface="Arial" panose="020B0604020202020204" pitchFamily="34" charset="0"/>
              <a:buChar char="•"/>
            </a:pPr>
            <a:r>
              <a:rPr lang="en-US" dirty="0"/>
              <a:t>The disadvantage of native apps is that you’ll have to develop different apps for different platforms, as each app will require a different codebase in its native language.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Native apps definitely have their place, for example it is Good for game development as they require way more recourses than your typical web app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Hybrid apps provide a solution for quicker development. They take advantage of both native and web technologies and as a result, they can extend multi-platform compatibility.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Web apps are actually neither of these things. Web app developers solely make use of web technologies. </a:t>
            </a:r>
          </a:p>
          <a:p>
            <a:pPr marL="171450" indent="-171450">
              <a:buFont typeface="Arial" panose="020B0604020202020204" pitchFamily="34" charset="0"/>
              <a:buChar char="•"/>
            </a:pPr>
            <a:r>
              <a:rPr lang="en-US" dirty="0"/>
              <a:t>However, web applications place a certain focus on user interaction, just like a mobile app, and not like a traditional website at all. </a:t>
            </a:r>
          </a:p>
          <a:p>
            <a:pPr marL="171450" indent="-171450">
              <a:buFont typeface="Arial" panose="020B0604020202020204" pitchFamily="34" charset="0"/>
              <a:buChar char="•"/>
            </a:pPr>
            <a:r>
              <a:rPr lang="en-US" dirty="0"/>
              <a:t>Traditional websites may have users who scroll or click to consume more information, or they may even enter an email address or perhaps more personal information for an online purchase. </a:t>
            </a:r>
          </a:p>
          <a:p>
            <a:pPr marL="171450" indent="-171450">
              <a:buFont typeface="Arial" panose="020B0604020202020204" pitchFamily="34" charset="0"/>
              <a:buChar char="•"/>
            </a:pPr>
            <a:r>
              <a:rPr lang="en-US" dirty="0"/>
              <a:t>But a web app optimizes the user experience (UX) so users can do much more. </a:t>
            </a:r>
          </a:p>
          <a:p>
            <a:pPr marL="171450" indent="-171450">
              <a:buFont typeface="Arial" panose="020B0604020202020204" pitchFamily="34" charset="0"/>
              <a:buChar char="•"/>
            </a:pPr>
            <a:r>
              <a:rPr lang="en-US" dirty="0"/>
              <a:t>And web apps need be dynamically updated to handle these sorts of interactions. </a:t>
            </a:r>
          </a:p>
          <a:p>
            <a:pPr marL="171450" indent="-171450">
              <a:buFont typeface="Arial" panose="020B0604020202020204" pitchFamily="34" charset="0"/>
              <a:buChar char="•"/>
            </a:pPr>
            <a:r>
              <a:rPr lang="en-US" dirty="0"/>
              <a:t>For example, you’ll notice that using Twitter or Facebook from a web browser is a more captivating experience than clicking onto the website of for example </a:t>
            </a:r>
            <a:r>
              <a:rPr lang="en-US" dirty="0" err="1"/>
              <a:t>PizzaHut</a:t>
            </a:r>
            <a:endParaRPr lang="en-US" dirty="0"/>
          </a:p>
          <a:p>
            <a:pPr marL="171450" indent="-171450">
              <a:buFont typeface="Arial" panose="020B0604020202020204" pitchFamily="34" charset="0"/>
              <a:buChar char="•"/>
            </a:pPr>
            <a:r>
              <a:rPr lang="en-US" dirty="0"/>
              <a:t>That’s because the former are web apps and the other is a website. </a:t>
            </a:r>
          </a:p>
          <a:p>
            <a:endParaRPr lang="en-US" dirty="0"/>
          </a:p>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5</a:t>
            </a:fld>
            <a:endParaRPr lang="en-US"/>
          </a:p>
        </p:txBody>
      </p:sp>
    </p:spTree>
    <p:extLst>
      <p:ext uri="{BB962C8B-B14F-4D97-AF65-F5344CB8AC3E}">
        <p14:creationId xmlns:p14="http://schemas.microsoft.com/office/powerpoint/2010/main" val="823674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AC63FA-310D-0444-9B78-AE5EE725F3B0}" type="slidenum">
              <a:rPr lang="en-US" smtClean="0"/>
              <a:t>6</a:t>
            </a:fld>
            <a:endParaRPr lang="en-US"/>
          </a:p>
        </p:txBody>
      </p:sp>
    </p:spTree>
    <p:extLst>
      <p:ext uri="{BB962C8B-B14F-4D97-AF65-F5344CB8AC3E}">
        <p14:creationId xmlns:p14="http://schemas.microsoft.com/office/powerpoint/2010/main" val="1743597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to explain why they think its what it is</a:t>
            </a:r>
          </a:p>
        </p:txBody>
      </p:sp>
      <p:sp>
        <p:nvSpPr>
          <p:cNvPr id="4" name="Slide Number Placeholder 3"/>
          <p:cNvSpPr>
            <a:spLocks noGrp="1"/>
          </p:cNvSpPr>
          <p:nvPr>
            <p:ph type="sldNum" sz="quarter" idx="5"/>
          </p:nvPr>
        </p:nvSpPr>
        <p:spPr/>
        <p:txBody>
          <a:bodyPr/>
          <a:lstStyle/>
          <a:p>
            <a:fld id="{86AC63FA-310D-0444-9B78-AE5EE725F3B0}" type="slidenum">
              <a:rPr lang="en-US" smtClean="0"/>
              <a:t>8</a:t>
            </a:fld>
            <a:endParaRPr lang="en-US"/>
          </a:p>
        </p:txBody>
      </p:sp>
    </p:spTree>
    <p:extLst>
      <p:ext uri="{BB962C8B-B14F-4D97-AF65-F5344CB8AC3E}">
        <p14:creationId xmlns:p14="http://schemas.microsoft.com/office/powerpoint/2010/main" val="3205213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to explain why they think its what it is</a:t>
            </a:r>
          </a:p>
        </p:txBody>
      </p:sp>
      <p:sp>
        <p:nvSpPr>
          <p:cNvPr id="4" name="Slide Number Placeholder 3"/>
          <p:cNvSpPr>
            <a:spLocks noGrp="1"/>
          </p:cNvSpPr>
          <p:nvPr>
            <p:ph type="sldNum" sz="quarter" idx="5"/>
          </p:nvPr>
        </p:nvSpPr>
        <p:spPr/>
        <p:txBody>
          <a:bodyPr/>
          <a:lstStyle/>
          <a:p>
            <a:fld id="{86AC63FA-310D-0444-9B78-AE5EE725F3B0}" type="slidenum">
              <a:rPr lang="en-US" smtClean="0"/>
              <a:t>9</a:t>
            </a:fld>
            <a:endParaRPr lang="en-US"/>
          </a:p>
        </p:txBody>
      </p:sp>
    </p:spTree>
    <p:extLst>
      <p:ext uri="{BB962C8B-B14F-4D97-AF65-F5344CB8AC3E}">
        <p14:creationId xmlns:p14="http://schemas.microsoft.com/office/powerpoint/2010/main" val="377767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to explain why they think its what it is</a:t>
            </a:r>
          </a:p>
        </p:txBody>
      </p:sp>
      <p:sp>
        <p:nvSpPr>
          <p:cNvPr id="4" name="Slide Number Placeholder 3"/>
          <p:cNvSpPr>
            <a:spLocks noGrp="1"/>
          </p:cNvSpPr>
          <p:nvPr>
            <p:ph type="sldNum" sz="quarter" idx="5"/>
          </p:nvPr>
        </p:nvSpPr>
        <p:spPr/>
        <p:txBody>
          <a:bodyPr/>
          <a:lstStyle/>
          <a:p>
            <a:fld id="{86AC63FA-310D-0444-9B78-AE5EE725F3B0}" type="slidenum">
              <a:rPr lang="en-US" smtClean="0"/>
              <a:t>10</a:t>
            </a:fld>
            <a:endParaRPr lang="en-US"/>
          </a:p>
        </p:txBody>
      </p:sp>
    </p:spTree>
    <p:extLst>
      <p:ext uri="{BB962C8B-B14F-4D97-AF65-F5344CB8AC3E}">
        <p14:creationId xmlns:p14="http://schemas.microsoft.com/office/powerpoint/2010/main" val="208192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A880-101D-6A0B-424B-A164E446DF6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F43164E-3984-CA1F-4DD5-DA2B81400E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01A60D9-E0F7-13BC-9983-364EB4C18F68}"/>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30A18C74-A18C-1F86-001D-34D64DD69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43A82-FE7A-AD23-6D18-86E6DDFAC007}"/>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111571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35C7-18BC-9EA0-4EFB-E43C9C835D5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D410A3F-1BD5-ACB9-4E3E-CA7EAE811E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FB035-8544-2FCD-FF0B-5390C9DE4B2A}"/>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402885C3-97E1-E4E2-AD21-82A88E0F6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0F2BB-3EEA-7500-27B7-40A4C464831C}"/>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675677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256AB8-404E-CA93-F767-C10ABE71A32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D2C36C-730A-C1B5-69E1-E9D2716914F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121A83-A5AC-D2E5-9FBA-900FB108F267}"/>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226BBEC2-A24A-5748-BFAC-6FAA57AB7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EA688-5E5F-2E0E-D8F3-82737BD7CFAD}"/>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1795083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21F2-2361-72E2-E721-A9474A14B8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2D9669-DB86-5D90-ADA4-DB8FEE737E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27665C-B6EC-E3AE-6B7D-21CA758C066A}"/>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946240B0-A4E3-7EF7-8BFE-88B480029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EC2EB-3413-55FB-039D-E11A50BCA915}"/>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78800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2B10-2AF4-92D6-1BC9-C421C24A92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E74042-BC47-CE8A-82E7-9A99AE666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7227E5-8092-5BD3-B677-4CF175E66707}"/>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2119E855-FA19-1C62-92EF-EEAFFD5F5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826EF2-1E12-B6F9-520C-C447F8B766E2}"/>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357433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9CB2-0D83-BEC9-94CA-CA03C4ACE45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548DDE-61DD-211A-71EC-E44BD2E9027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CB3056-574A-39EC-7C00-12FB51A873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45A7129-3A02-5AD2-86CD-73DECA499E68}"/>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6" name="Footer Placeholder 5">
            <a:extLst>
              <a:ext uri="{FF2B5EF4-FFF2-40B4-BE49-F238E27FC236}">
                <a16:creationId xmlns:a16="http://schemas.microsoft.com/office/drawing/2014/main" id="{04E33194-6868-F6AD-98A8-B88F878F1B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81510C-957E-1C2B-B379-CFA29E625ADB}"/>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2684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5BD7-93D3-84CD-C813-10B8AF5373D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44EF49-30F3-4D9D-F0C5-8E275924C2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8CB587-7235-E268-D69D-C9EA9335AE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761B5C-FC5E-95CF-912B-BC8FF94C2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D8E009-92EE-4615-DFC3-51FFE5F2D01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408F286-2E3E-269F-575A-9D8A00F04BB9}"/>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8" name="Footer Placeholder 7">
            <a:extLst>
              <a:ext uri="{FF2B5EF4-FFF2-40B4-BE49-F238E27FC236}">
                <a16:creationId xmlns:a16="http://schemas.microsoft.com/office/drawing/2014/main" id="{978FCC5D-24D3-4E21-8607-7055186DE2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049891-DA17-81E4-F7B1-E05F4FF7668A}"/>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15248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C0B3-0C57-57A2-642D-0708E9D092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2F6DEA9-AF42-B6B4-C2E8-717E079CCD18}"/>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4" name="Footer Placeholder 3">
            <a:extLst>
              <a:ext uri="{FF2B5EF4-FFF2-40B4-BE49-F238E27FC236}">
                <a16:creationId xmlns:a16="http://schemas.microsoft.com/office/drawing/2014/main" id="{2E9542C1-0975-67D7-61BC-4990A0B851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0DC403-9843-A3F9-2007-8CC81304657E}"/>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244341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FBBA9-1191-2651-3AF1-D990A9F32FB1}"/>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3" name="Footer Placeholder 2">
            <a:extLst>
              <a:ext uri="{FF2B5EF4-FFF2-40B4-BE49-F238E27FC236}">
                <a16:creationId xmlns:a16="http://schemas.microsoft.com/office/drawing/2014/main" id="{76ADAE29-E1FE-95F7-8628-068747CF9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06007-784C-3E52-11D6-D81871EAE11C}"/>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75612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CA344-7E71-517E-BDFB-6DB0A06B12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5318268-DBF4-791C-3E48-5B0E2D55D2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4295BC-0426-F6A9-6166-27D22A3049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894512-1684-32D6-14C4-2F5F71A1AF59}"/>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6" name="Footer Placeholder 5">
            <a:extLst>
              <a:ext uri="{FF2B5EF4-FFF2-40B4-BE49-F238E27FC236}">
                <a16:creationId xmlns:a16="http://schemas.microsoft.com/office/drawing/2014/main" id="{A211E000-81BA-7B3A-3F78-51B7038EA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DF069-423D-E940-D112-7333951CB662}"/>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312600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DFA5-D9C6-BEC4-15FD-2E1FB0E1C9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EAC8FA6-DEB8-CD9C-FB4B-25DF47F99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62806C-5BD9-BA50-72D5-BCB1ADF52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C81610-44E9-F414-C2E3-5C33440A356C}"/>
              </a:ext>
            </a:extLst>
          </p:cNvPr>
          <p:cNvSpPr>
            <a:spLocks noGrp="1"/>
          </p:cNvSpPr>
          <p:nvPr>
            <p:ph type="dt" sz="half" idx="10"/>
          </p:nvPr>
        </p:nvSpPr>
        <p:spPr/>
        <p:txBody>
          <a:bodyPr/>
          <a:lstStyle/>
          <a:p>
            <a:fld id="{6251BBF3-5CFE-F44C-B004-FCE89CA9CB69}" type="datetimeFigureOut">
              <a:rPr lang="en-US" smtClean="0"/>
              <a:t>7/20/22</a:t>
            </a:fld>
            <a:endParaRPr lang="en-US"/>
          </a:p>
        </p:txBody>
      </p:sp>
      <p:sp>
        <p:nvSpPr>
          <p:cNvPr id="6" name="Footer Placeholder 5">
            <a:extLst>
              <a:ext uri="{FF2B5EF4-FFF2-40B4-BE49-F238E27FC236}">
                <a16:creationId xmlns:a16="http://schemas.microsoft.com/office/drawing/2014/main" id="{26B9CC36-B423-F17B-8466-FA6FE5328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4B2BC-D76C-30F6-73A6-6E9C0BD68B27}"/>
              </a:ext>
            </a:extLst>
          </p:cNvPr>
          <p:cNvSpPr>
            <a:spLocks noGrp="1"/>
          </p:cNvSpPr>
          <p:nvPr>
            <p:ph type="sldNum" sz="quarter" idx="12"/>
          </p:nvPr>
        </p:nvSpPr>
        <p:spPr/>
        <p:txBody>
          <a:bodyPr/>
          <a:lstStyle/>
          <a:p>
            <a:fld id="{7DE3F24A-2A40-BB43-A11B-E05C54DF73DF}" type="slidenum">
              <a:rPr lang="en-US" smtClean="0"/>
              <a:t>‹#›</a:t>
            </a:fld>
            <a:endParaRPr lang="en-US"/>
          </a:p>
        </p:txBody>
      </p:sp>
    </p:spTree>
    <p:extLst>
      <p:ext uri="{BB962C8B-B14F-4D97-AF65-F5344CB8AC3E}">
        <p14:creationId xmlns:p14="http://schemas.microsoft.com/office/powerpoint/2010/main" val="3922589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781366-AFC0-E813-7320-7DB5F57633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54628C-09CE-FBAC-231E-AD91EB49BB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DCCDDF-48AF-3577-B7C6-45504EEE97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1BBF3-5CFE-F44C-B004-FCE89CA9CB69}" type="datetimeFigureOut">
              <a:rPr lang="en-US" smtClean="0"/>
              <a:t>7/20/22</a:t>
            </a:fld>
            <a:endParaRPr lang="en-US"/>
          </a:p>
        </p:txBody>
      </p:sp>
      <p:sp>
        <p:nvSpPr>
          <p:cNvPr id="5" name="Footer Placeholder 4">
            <a:extLst>
              <a:ext uri="{FF2B5EF4-FFF2-40B4-BE49-F238E27FC236}">
                <a16:creationId xmlns:a16="http://schemas.microsoft.com/office/drawing/2014/main" id="{C22C53EE-0A0D-369C-BE9C-2568C5FEB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DF1DCF-4AA4-ABC7-FE44-866DB6DE7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3F24A-2A40-BB43-A11B-E05C54DF73DF}" type="slidenum">
              <a:rPr lang="en-US" smtClean="0"/>
              <a:t>‹#›</a:t>
            </a:fld>
            <a:endParaRPr lang="en-US"/>
          </a:p>
        </p:txBody>
      </p:sp>
    </p:spTree>
    <p:extLst>
      <p:ext uri="{BB962C8B-B14F-4D97-AF65-F5344CB8AC3E}">
        <p14:creationId xmlns:p14="http://schemas.microsoft.com/office/powerpoint/2010/main" val="253535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0" name="Rectangle 174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Graphical user interface&#10;&#10;Description automatically generated">
            <a:extLst>
              <a:ext uri="{FF2B5EF4-FFF2-40B4-BE49-F238E27FC236}">
                <a16:creationId xmlns:a16="http://schemas.microsoft.com/office/drawing/2014/main" id="{B9E4A08B-8C2A-497B-2FEC-98CB9AF40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2" t="955" r="2913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7422" name="Rectangle 174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AA7DB6-51BA-A11E-766A-972523C31BBB}"/>
              </a:ext>
            </a:extLst>
          </p:cNvPr>
          <p:cNvSpPr>
            <a:spLocks noGrp="1"/>
          </p:cNvSpPr>
          <p:nvPr>
            <p:ph type="ctrTitle"/>
          </p:nvPr>
        </p:nvSpPr>
        <p:spPr>
          <a:xfrm>
            <a:off x="477981" y="1122363"/>
            <a:ext cx="4023360" cy="3204134"/>
          </a:xfrm>
        </p:spPr>
        <p:txBody>
          <a:bodyPr anchor="b">
            <a:normAutofit/>
          </a:bodyPr>
          <a:lstStyle/>
          <a:p>
            <a:pPr algn="l"/>
            <a:r>
              <a:rPr lang="en-US" sz="4800"/>
              <a:t>Web App 101</a:t>
            </a:r>
          </a:p>
        </p:txBody>
      </p:sp>
      <p:sp>
        <p:nvSpPr>
          <p:cNvPr id="3" name="Subtitle 2">
            <a:extLst>
              <a:ext uri="{FF2B5EF4-FFF2-40B4-BE49-F238E27FC236}">
                <a16:creationId xmlns:a16="http://schemas.microsoft.com/office/drawing/2014/main" id="{822BBA31-1999-8E02-25D4-AD42118E42EB}"/>
              </a:ext>
            </a:extLst>
          </p:cNvPr>
          <p:cNvSpPr>
            <a:spLocks noGrp="1"/>
          </p:cNvSpPr>
          <p:nvPr>
            <p:ph type="subTitle" idx="1"/>
          </p:nvPr>
        </p:nvSpPr>
        <p:spPr>
          <a:xfrm>
            <a:off x="477980" y="4872922"/>
            <a:ext cx="4023359" cy="1208141"/>
          </a:xfrm>
        </p:spPr>
        <p:txBody>
          <a:bodyPr>
            <a:normAutofit/>
          </a:bodyPr>
          <a:lstStyle/>
          <a:p>
            <a:pPr algn="l"/>
            <a:r>
              <a:rPr lang="en-US" sz="2000"/>
              <a:t>By Memona Haq</a:t>
            </a:r>
          </a:p>
        </p:txBody>
      </p:sp>
      <p:sp>
        <p:nvSpPr>
          <p:cNvPr id="17419" name="Rectangle 174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421" name="Rectangle 174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909599B-A981-7075-36AE-DA51424B640D}"/>
              </a:ext>
            </a:extLst>
          </p:cNvPr>
          <p:cNvPicPr>
            <a:picLocks noChangeAspect="1"/>
          </p:cNvPicPr>
          <p:nvPr/>
        </p:nvPicPr>
        <p:blipFill>
          <a:blip r:embed="rId4"/>
          <a:stretch>
            <a:fillRect/>
          </a:stretch>
        </p:blipFill>
        <p:spPr>
          <a:xfrm>
            <a:off x="477980" y="5659307"/>
            <a:ext cx="1666412" cy="674239"/>
          </a:xfrm>
          <a:prstGeom prst="rect">
            <a:avLst/>
          </a:prstGeom>
        </p:spPr>
      </p:pic>
      <p:pic>
        <p:nvPicPr>
          <p:cNvPr id="5" name="Picture 4">
            <a:extLst>
              <a:ext uri="{FF2B5EF4-FFF2-40B4-BE49-F238E27FC236}">
                <a16:creationId xmlns:a16="http://schemas.microsoft.com/office/drawing/2014/main" id="{7198E219-65E5-18A8-F479-82554757A474}"/>
              </a:ext>
            </a:extLst>
          </p:cNvPr>
          <p:cNvPicPr>
            <a:picLocks noChangeAspect="1"/>
          </p:cNvPicPr>
          <p:nvPr/>
        </p:nvPicPr>
        <p:blipFill rotWithShape="1">
          <a:blip r:embed="rId5"/>
          <a:srcRect b="10017"/>
          <a:stretch/>
        </p:blipFill>
        <p:spPr>
          <a:xfrm>
            <a:off x="2547286" y="5659306"/>
            <a:ext cx="2082800" cy="674239"/>
          </a:xfrm>
          <a:prstGeom prst="rect">
            <a:avLst/>
          </a:prstGeom>
        </p:spPr>
      </p:pic>
    </p:spTree>
    <p:extLst>
      <p:ext uri="{BB962C8B-B14F-4D97-AF65-F5344CB8AC3E}">
        <p14:creationId xmlns:p14="http://schemas.microsoft.com/office/powerpoint/2010/main" val="3091446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79B2F-50BE-248D-A49A-5A899DF9ACD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Exercise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DBB510-4F31-1191-9B85-D679733A06D3}"/>
              </a:ext>
            </a:extLst>
          </p:cNvPr>
          <p:cNvSpPr>
            <a:spLocks noGrp="1"/>
          </p:cNvSpPr>
          <p:nvPr>
            <p:ph idx="1"/>
          </p:nvPr>
        </p:nvSpPr>
        <p:spPr>
          <a:xfrm>
            <a:off x="4447308" y="591344"/>
            <a:ext cx="6906491" cy="5585619"/>
          </a:xfrm>
        </p:spPr>
        <p:txBody>
          <a:bodyPr anchor="ctr">
            <a:normAutofit/>
          </a:bodyPr>
          <a:lstStyle/>
          <a:p>
            <a:r>
              <a:rPr lang="en-US" dirty="0"/>
              <a:t>Find an example of a Native App and post it in the chat</a:t>
            </a:r>
          </a:p>
        </p:txBody>
      </p:sp>
    </p:spTree>
    <p:extLst>
      <p:ext uri="{BB962C8B-B14F-4D97-AF65-F5344CB8AC3E}">
        <p14:creationId xmlns:p14="http://schemas.microsoft.com/office/powerpoint/2010/main" val="154348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What are Progressive Web Apps and How Do They Work?">
            <a:extLst>
              <a:ext uri="{FF2B5EF4-FFF2-40B4-BE49-F238E27FC236}">
                <a16:creationId xmlns:a16="http://schemas.microsoft.com/office/drawing/2014/main" id="{99204A02-BEFC-112A-BA59-0C51C95FD7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0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781DB85-1063-77E1-2FA8-2D5DFCF7B49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Progressive Web Apps (PWAs)</a:t>
            </a:r>
          </a:p>
        </p:txBody>
      </p:sp>
      <p:sp>
        <p:nvSpPr>
          <p:cNvPr id="3" name="Content Placeholder 2">
            <a:extLst>
              <a:ext uri="{FF2B5EF4-FFF2-40B4-BE49-F238E27FC236}">
                <a16:creationId xmlns:a16="http://schemas.microsoft.com/office/drawing/2014/main" id="{272F4183-161F-1FBD-4514-6842D59A5A7D}"/>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sz="2000"/>
              <a:t>Combine features native and hybrid apps</a:t>
            </a:r>
          </a:p>
        </p:txBody>
      </p:sp>
      <p:cxnSp>
        <p:nvCxnSpPr>
          <p:cNvPr id="3084" name="Straight Connector 308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56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69B4-E74F-9C44-2702-2CD65BDC1193}"/>
              </a:ext>
            </a:extLst>
          </p:cNvPr>
          <p:cNvSpPr>
            <a:spLocks noGrp="1"/>
          </p:cNvSpPr>
          <p:nvPr>
            <p:ph type="title"/>
          </p:nvPr>
        </p:nvSpPr>
        <p:spPr>
          <a:xfrm>
            <a:off x="6600082" y="2794881"/>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Can you think of any examples of PWAs?</a:t>
            </a:r>
          </a:p>
        </p:txBody>
      </p:sp>
      <p:pic>
        <p:nvPicPr>
          <p:cNvPr id="7" name="Graphic 6" descr="Thought bubble">
            <a:extLst>
              <a:ext uri="{FF2B5EF4-FFF2-40B4-BE49-F238E27FC236}">
                <a16:creationId xmlns:a16="http://schemas.microsoft.com/office/drawing/2014/main" id="{0E2A86B5-03E9-E056-3230-4D2995BEF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5013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Starbucks</a:t>
            </a:r>
          </a:p>
        </p:txBody>
      </p:sp>
      <p:pic>
        <p:nvPicPr>
          <p:cNvPr id="30722" name="Picture 2" descr="starbucks pwa on mobile">
            <a:extLst>
              <a:ext uri="{FF2B5EF4-FFF2-40B4-BE49-F238E27FC236}">
                <a16:creationId xmlns:a16="http://schemas.microsoft.com/office/drawing/2014/main" id="{E0AD2A1F-DE8E-E1C7-63A3-32EB09019E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0198" y="1690688"/>
            <a:ext cx="7378269" cy="491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94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Starbucks</a:t>
            </a:r>
          </a:p>
        </p:txBody>
      </p:sp>
      <p:sp>
        <p:nvSpPr>
          <p:cNvPr id="3" name="Content Placeholder 2">
            <a:extLst>
              <a:ext uri="{FF2B5EF4-FFF2-40B4-BE49-F238E27FC236}">
                <a16:creationId xmlns:a16="http://schemas.microsoft.com/office/drawing/2014/main" id="{39D64677-BB23-ADF6-B70A-0960EF1C2ADA}"/>
              </a:ext>
            </a:extLst>
          </p:cNvPr>
          <p:cNvSpPr>
            <a:spLocks noGrp="1"/>
          </p:cNvSpPr>
          <p:nvPr>
            <p:ph idx="1"/>
          </p:nvPr>
        </p:nvSpPr>
        <p:spPr/>
        <p:txBody>
          <a:bodyPr/>
          <a:lstStyle/>
          <a:p>
            <a:endParaRPr lang="en-US"/>
          </a:p>
        </p:txBody>
      </p:sp>
      <p:pic>
        <p:nvPicPr>
          <p:cNvPr id="35842" name="Picture 2" descr="Starbucks PWA on desktop">
            <a:extLst>
              <a:ext uri="{FF2B5EF4-FFF2-40B4-BE49-F238E27FC236}">
                <a16:creationId xmlns:a16="http://schemas.microsoft.com/office/drawing/2014/main" id="{92D13C51-1419-09F3-C2D4-AD2D18B70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551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509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 Uber</a:t>
            </a:r>
          </a:p>
        </p:txBody>
      </p:sp>
      <p:pic>
        <p:nvPicPr>
          <p:cNvPr id="33794" name="Picture 2" descr="uber pwa">
            <a:extLst>
              <a:ext uri="{FF2B5EF4-FFF2-40B4-BE49-F238E27FC236}">
                <a16:creationId xmlns:a16="http://schemas.microsoft.com/office/drawing/2014/main" id="{4D9E9273-769C-426B-B2AF-3D6689DEA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222967"/>
            <a:ext cx="8890000" cy="5930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277F4A5-2EE5-180D-ABEB-DAD07BA7D98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3130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 Uber</a:t>
            </a:r>
          </a:p>
        </p:txBody>
      </p:sp>
      <p:sp>
        <p:nvSpPr>
          <p:cNvPr id="3" name="Content Placeholder 2">
            <a:extLst>
              <a:ext uri="{FF2B5EF4-FFF2-40B4-BE49-F238E27FC236}">
                <a16:creationId xmlns:a16="http://schemas.microsoft.com/office/drawing/2014/main" id="{C277F4A5-2EE5-180D-ABEB-DAD07BA7D989}"/>
              </a:ext>
            </a:extLst>
          </p:cNvPr>
          <p:cNvSpPr>
            <a:spLocks noGrp="1"/>
          </p:cNvSpPr>
          <p:nvPr>
            <p:ph idx="1"/>
          </p:nvPr>
        </p:nvSpPr>
        <p:spPr/>
        <p:txBody>
          <a:bodyPr/>
          <a:lstStyle/>
          <a:p>
            <a:endParaRPr lang="en-US" dirty="0"/>
          </a:p>
        </p:txBody>
      </p:sp>
      <p:pic>
        <p:nvPicPr>
          <p:cNvPr id="36866" name="Picture 2" descr="Uber PWA">
            <a:extLst>
              <a:ext uri="{FF2B5EF4-FFF2-40B4-BE49-F238E27FC236}">
                <a16:creationId xmlns:a16="http://schemas.microsoft.com/office/drawing/2014/main" id="{268F2420-CF69-F312-63FA-4334B001D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906" y="1825625"/>
            <a:ext cx="8866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5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 Pinterest</a:t>
            </a:r>
          </a:p>
        </p:txBody>
      </p:sp>
      <p:sp>
        <p:nvSpPr>
          <p:cNvPr id="3" name="Content Placeholder 2">
            <a:extLst>
              <a:ext uri="{FF2B5EF4-FFF2-40B4-BE49-F238E27FC236}">
                <a16:creationId xmlns:a16="http://schemas.microsoft.com/office/drawing/2014/main" id="{C277F4A5-2EE5-180D-ABEB-DAD07BA7D989}"/>
              </a:ext>
            </a:extLst>
          </p:cNvPr>
          <p:cNvSpPr>
            <a:spLocks noGrp="1"/>
          </p:cNvSpPr>
          <p:nvPr>
            <p:ph idx="1"/>
          </p:nvPr>
        </p:nvSpPr>
        <p:spPr/>
        <p:txBody>
          <a:bodyPr/>
          <a:lstStyle/>
          <a:p>
            <a:endParaRPr lang="en-US" dirty="0"/>
          </a:p>
        </p:txBody>
      </p:sp>
      <p:pic>
        <p:nvPicPr>
          <p:cNvPr id="37890" name="Picture 2" descr="pinterest pwa">
            <a:extLst>
              <a:ext uri="{FF2B5EF4-FFF2-40B4-BE49-F238E27FC236}">
                <a16:creationId xmlns:a16="http://schemas.microsoft.com/office/drawing/2014/main" id="{5FDC0FDF-C675-9295-B670-69186609EB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77"/>
          <a:stretch/>
        </p:blipFill>
        <p:spPr bwMode="auto">
          <a:xfrm>
            <a:off x="1651000" y="1690688"/>
            <a:ext cx="8890000" cy="543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5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0726A-9948-924E-1400-103B21AC11ED}"/>
              </a:ext>
            </a:extLst>
          </p:cNvPr>
          <p:cNvSpPr>
            <a:spLocks noGrp="1"/>
          </p:cNvSpPr>
          <p:nvPr>
            <p:ph type="title"/>
          </p:nvPr>
        </p:nvSpPr>
        <p:spPr/>
        <p:txBody>
          <a:bodyPr/>
          <a:lstStyle/>
          <a:p>
            <a:r>
              <a:rPr lang="en-US" dirty="0"/>
              <a:t> Pinterest</a:t>
            </a:r>
          </a:p>
        </p:txBody>
      </p:sp>
      <p:sp>
        <p:nvSpPr>
          <p:cNvPr id="3" name="Content Placeholder 2">
            <a:extLst>
              <a:ext uri="{FF2B5EF4-FFF2-40B4-BE49-F238E27FC236}">
                <a16:creationId xmlns:a16="http://schemas.microsoft.com/office/drawing/2014/main" id="{C277F4A5-2EE5-180D-ABEB-DAD07BA7D989}"/>
              </a:ext>
            </a:extLst>
          </p:cNvPr>
          <p:cNvSpPr>
            <a:spLocks noGrp="1"/>
          </p:cNvSpPr>
          <p:nvPr>
            <p:ph idx="1"/>
          </p:nvPr>
        </p:nvSpPr>
        <p:spPr/>
        <p:txBody>
          <a:bodyPr/>
          <a:lstStyle/>
          <a:p>
            <a:endParaRPr lang="en-US" dirty="0"/>
          </a:p>
        </p:txBody>
      </p:sp>
      <p:pic>
        <p:nvPicPr>
          <p:cNvPr id="39938" name="Picture 2" descr="Pinterest PWA">
            <a:extLst>
              <a:ext uri="{FF2B5EF4-FFF2-40B4-BE49-F238E27FC236}">
                <a16:creationId xmlns:a16="http://schemas.microsoft.com/office/drawing/2014/main" id="{16788F93-B4FE-8FAB-D2ED-43257DA94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1125"/>
            <a:ext cx="12192000"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91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Different Ways In Which Web Application Development Is Changing">
            <a:extLst>
              <a:ext uri="{FF2B5EF4-FFF2-40B4-BE49-F238E27FC236}">
                <a16:creationId xmlns:a16="http://schemas.microsoft.com/office/drawing/2014/main" id="{25423DB8-194A-789A-9D60-E5BCB00A447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162" r="49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6" name="Rectangle 410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BB950-894D-07A9-A695-CC6ABEDFAF3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Advantages and Disadvantages of Web Apps</a:t>
            </a:r>
          </a:p>
        </p:txBody>
      </p:sp>
      <p:cxnSp>
        <p:nvCxnSpPr>
          <p:cNvPr id="4105" name="Straight Connector 410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107" name="Straight Connector 410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23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69BD1-BAA9-6DEA-E673-342889618783}"/>
              </a:ext>
            </a:extLst>
          </p:cNvPr>
          <p:cNvSpPr>
            <a:spLocks noGrp="1"/>
          </p:cNvSpPr>
          <p:nvPr>
            <p:ph type="title"/>
          </p:nvPr>
        </p:nvSpPr>
        <p:spPr>
          <a:xfrm>
            <a:off x="804672" y="802955"/>
            <a:ext cx="4766330" cy="1454051"/>
          </a:xfrm>
        </p:spPr>
        <p:txBody>
          <a:bodyPr>
            <a:normAutofit/>
          </a:bodyPr>
          <a:lstStyle/>
          <a:p>
            <a:r>
              <a:rPr lang="en-US" sz="3600" dirty="0">
                <a:solidFill>
                  <a:schemeClr val="tx2"/>
                </a:solidFill>
              </a:rPr>
              <a:t>Web Applications (Apps)</a:t>
            </a:r>
          </a:p>
        </p:txBody>
      </p:sp>
      <p:sp>
        <p:nvSpPr>
          <p:cNvPr id="3" name="Content Placeholder 2">
            <a:extLst>
              <a:ext uri="{FF2B5EF4-FFF2-40B4-BE49-F238E27FC236}">
                <a16:creationId xmlns:a16="http://schemas.microsoft.com/office/drawing/2014/main" id="{C542C598-2F66-E06E-8076-1024A9DA9023}"/>
              </a:ext>
            </a:extLst>
          </p:cNvPr>
          <p:cNvSpPr>
            <a:spLocks noGrp="1"/>
          </p:cNvSpPr>
          <p:nvPr>
            <p:ph idx="1"/>
          </p:nvPr>
        </p:nvSpPr>
        <p:spPr>
          <a:xfrm>
            <a:off x="804672" y="2421683"/>
            <a:ext cx="4765949" cy="3353476"/>
          </a:xfrm>
        </p:spPr>
        <p:txBody>
          <a:bodyPr anchor="t">
            <a:normAutofit/>
          </a:bodyPr>
          <a:lstStyle/>
          <a:p>
            <a:r>
              <a:rPr lang="en-US" sz="1800">
                <a:solidFill>
                  <a:schemeClr val="tx2"/>
                </a:solidFill>
              </a:rPr>
              <a:t>Computer program</a:t>
            </a:r>
          </a:p>
          <a:p>
            <a:r>
              <a:rPr lang="en-US" sz="1800">
                <a:solidFill>
                  <a:schemeClr val="tx2"/>
                </a:solidFill>
              </a:rPr>
              <a:t>Web development technologies</a:t>
            </a:r>
          </a:p>
          <a:p>
            <a:r>
              <a:rPr lang="en-US" sz="1800">
                <a:solidFill>
                  <a:schemeClr val="tx2"/>
                </a:solidFill>
              </a:rPr>
              <a:t>Used with a browser</a:t>
            </a:r>
          </a:p>
          <a:p>
            <a:r>
              <a:rPr lang="en-US" sz="1800">
                <a:solidFill>
                  <a:schemeClr val="tx2"/>
                </a:solidFill>
              </a:rPr>
              <a:t>Over the Internet</a:t>
            </a:r>
          </a:p>
          <a:p>
            <a:endParaRPr lang="en-US" sz="1800">
              <a:solidFill>
                <a:schemeClr val="tx2"/>
              </a:solidFill>
            </a:endParaRPr>
          </a:p>
        </p:txBody>
      </p:sp>
      <p:grpSp>
        <p:nvGrpSpPr>
          <p:cNvPr id="1054" name="Group 105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055" name="Freeform: Shape 105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Freeform: Shape 105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Freeform: Shape 105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Freeform: Shape 105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Most Popular Internet Browsers From 2003 to 2020 - GizmoArc">
            <a:extLst>
              <a:ext uri="{FF2B5EF4-FFF2-40B4-BE49-F238E27FC236}">
                <a16:creationId xmlns:a16="http://schemas.microsoft.com/office/drawing/2014/main" id="{AAA0D765-7119-1171-D2A7-FD3BC92DAF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6" t="15652" r="3696" b="38164"/>
          <a:stretch/>
        </p:blipFill>
        <p:spPr bwMode="auto">
          <a:xfrm>
            <a:off x="7708392" y="3309780"/>
            <a:ext cx="4142232" cy="116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25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0F590-C123-2B34-8209-8F314E5ED2F2}"/>
              </a:ext>
            </a:extLst>
          </p:cNvPr>
          <p:cNvSpPr>
            <a:spLocks noGrp="1"/>
          </p:cNvSpPr>
          <p:nvPr>
            <p:ph type="title"/>
          </p:nvPr>
        </p:nvSpPr>
        <p:spPr>
          <a:xfrm>
            <a:off x="838200" y="459863"/>
            <a:ext cx="10515600" cy="1004594"/>
          </a:xfrm>
        </p:spPr>
        <p:txBody>
          <a:bodyPr>
            <a:normAutofit/>
          </a:bodyPr>
          <a:lstStyle/>
          <a:p>
            <a:pPr algn="ctr"/>
            <a:r>
              <a:rPr lang="en-ZA" dirty="0">
                <a:solidFill>
                  <a:srgbClr val="FFFFFF"/>
                </a:solidFill>
              </a:rPr>
              <a:t>Advantages of Web Apps</a:t>
            </a:r>
            <a:endParaRPr lang="en-US" dirty="0">
              <a:solidFill>
                <a:srgbClr val="FFFFFF"/>
              </a:solidFill>
            </a:endParaRPr>
          </a:p>
        </p:txBody>
      </p:sp>
      <p:sp>
        <p:nvSpPr>
          <p:cNvPr id="18"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0A1222E-DAED-063A-BE22-A5134545C5EF}"/>
              </a:ext>
            </a:extLst>
          </p:cNvPr>
          <p:cNvGraphicFramePr>
            <a:graphicFrameLocks noGrp="1"/>
          </p:cNvGraphicFramePr>
          <p:nvPr>
            <p:ph idx="1"/>
            <p:extLst>
              <p:ext uri="{D42A27DB-BD31-4B8C-83A1-F6EECF244321}">
                <p14:modId xmlns:p14="http://schemas.microsoft.com/office/powerpoint/2010/main" val="339206602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1386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ACA43-AAF8-F71C-937A-E9AAED9732C3}"/>
              </a:ext>
            </a:extLst>
          </p:cNvPr>
          <p:cNvSpPr>
            <a:spLocks noGrp="1"/>
          </p:cNvSpPr>
          <p:nvPr>
            <p:ph type="title"/>
          </p:nvPr>
        </p:nvSpPr>
        <p:spPr>
          <a:xfrm>
            <a:off x="838200" y="459863"/>
            <a:ext cx="10515600" cy="1004594"/>
          </a:xfrm>
        </p:spPr>
        <p:txBody>
          <a:bodyPr>
            <a:normAutofit/>
          </a:bodyPr>
          <a:lstStyle/>
          <a:p>
            <a:pPr algn="ctr"/>
            <a:r>
              <a:rPr lang="en-ZA" dirty="0">
                <a:solidFill>
                  <a:srgbClr val="FFFFFF"/>
                </a:solidFill>
              </a:rPr>
              <a:t>Disadvantages of Web Apps</a:t>
            </a:r>
            <a:endParaRPr lang="en-US" dirty="0">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59FF2E3-D28E-4CF9-BC28-30E41CB43B5B}"/>
              </a:ext>
            </a:extLst>
          </p:cNvPr>
          <p:cNvGraphicFramePr>
            <a:graphicFrameLocks noGrp="1"/>
          </p:cNvGraphicFramePr>
          <p:nvPr>
            <p:ph idx="1"/>
            <p:extLst>
              <p:ext uri="{D42A27DB-BD31-4B8C-83A1-F6EECF244321}">
                <p14:modId xmlns:p14="http://schemas.microsoft.com/office/powerpoint/2010/main" val="2981556787"/>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881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Diagram&#10;&#10;Description automatically generated with medium confidence">
            <a:extLst>
              <a:ext uri="{FF2B5EF4-FFF2-40B4-BE49-F238E27FC236}">
                <a16:creationId xmlns:a16="http://schemas.microsoft.com/office/drawing/2014/main" id="{7A2CB7A2-8B17-604C-CD52-604A99A3DF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r="555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5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6909E05-E360-6315-C721-C4E01D8047B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Types of Web Applications</a:t>
            </a:r>
          </a:p>
        </p:txBody>
      </p:sp>
      <p:cxnSp>
        <p:nvCxnSpPr>
          <p:cNvPr id="5160" name="Straight Connector 515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4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9274E-9756-9C9E-59DD-BE735526E4EE}"/>
              </a:ext>
            </a:extLst>
          </p:cNvPr>
          <p:cNvSpPr>
            <a:spLocks noGrp="1"/>
          </p:cNvSpPr>
          <p:nvPr>
            <p:ph type="title"/>
          </p:nvPr>
        </p:nvSpPr>
        <p:spPr>
          <a:xfrm>
            <a:off x="686834" y="1153572"/>
            <a:ext cx="3200400" cy="4461163"/>
          </a:xfrm>
        </p:spPr>
        <p:txBody>
          <a:bodyPr>
            <a:normAutofit/>
          </a:bodyPr>
          <a:lstStyle/>
          <a:p>
            <a:r>
              <a:rPr lang="en-ZA" dirty="0">
                <a:solidFill>
                  <a:srgbClr val="FFFFFF"/>
                </a:solidFill>
              </a:rPr>
              <a:t>Client-Side Web Apps</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7C8D38-C235-21CE-DF11-4A617C435731}"/>
              </a:ext>
            </a:extLst>
          </p:cNvPr>
          <p:cNvSpPr>
            <a:spLocks noGrp="1"/>
          </p:cNvSpPr>
          <p:nvPr>
            <p:ph idx="1"/>
          </p:nvPr>
        </p:nvSpPr>
        <p:spPr>
          <a:xfrm>
            <a:off x="4447308" y="591344"/>
            <a:ext cx="6906491" cy="5585619"/>
          </a:xfrm>
        </p:spPr>
        <p:txBody>
          <a:bodyPr anchor="ctr">
            <a:normAutofit/>
          </a:bodyPr>
          <a:lstStyle/>
          <a:p>
            <a:r>
              <a:rPr lang="en-US" dirty="0"/>
              <a:t>Front-end development</a:t>
            </a:r>
          </a:p>
          <a:p>
            <a:r>
              <a:rPr lang="en-US" dirty="0"/>
              <a:t>User Interface (UI) and User Experience (UX)</a:t>
            </a:r>
          </a:p>
          <a:p>
            <a:endParaRPr lang="en-US" dirty="0"/>
          </a:p>
        </p:txBody>
      </p:sp>
    </p:spTree>
    <p:extLst>
      <p:ext uri="{BB962C8B-B14F-4D97-AF65-F5344CB8AC3E}">
        <p14:creationId xmlns:p14="http://schemas.microsoft.com/office/powerpoint/2010/main" val="1846986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3363D-597F-725D-A0BC-51B7DD7C6D0E}"/>
              </a:ext>
            </a:extLst>
          </p:cNvPr>
          <p:cNvSpPr>
            <a:spLocks noGrp="1"/>
          </p:cNvSpPr>
          <p:nvPr>
            <p:ph type="title"/>
          </p:nvPr>
        </p:nvSpPr>
        <p:spPr>
          <a:xfrm>
            <a:off x="686834" y="1153572"/>
            <a:ext cx="3200400" cy="4461163"/>
          </a:xfrm>
        </p:spPr>
        <p:txBody>
          <a:bodyPr>
            <a:normAutofit/>
          </a:bodyPr>
          <a:lstStyle/>
          <a:p>
            <a:r>
              <a:rPr lang="en-ZA">
                <a:solidFill>
                  <a:srgbClr val="FFFFFF"/>
                </a:solidFill>
              </a:rPr>
              <a:t>Server-Side Web Apps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D60EED9-DA21-A361-0C17-6A81D2DC6260}"/>
              </a:ext>
            </a:extLst>
          </p:cNvPr>
          <p:cNvSpPr>
            <a:spLocks noGrp="1"/>
          </p:cNvSpPr>
          <p:nvPr>
            <p:ph idx="1"/>
          </p:nvPr>
        </p:nvSpPr>
        <p:spPr>
          <a:xfrm>
            <a:off x="4447308" y="591344"/>
            <a:ext cx="6906491" cy="5585619"/>
          </a:xfrm>
        </p:spPr>
        <p:txBody>
          <a:bodyPr anchor="ctr">
            <a:normAutofit/>
          </a:bodyPr>
          <a:lstStyle/>
          <a:p>
            <a:r>
              <a:rPr lang="en-US" dirty="0"/>
              <a:t>Back-end development</a:t>
            </a:r>
          </a:p>
          <a:p>
            <a:r>
              <a:rPr lang="en-US" dirty="0"/>
              <a:t>More secure </a:t>
            </a:r>
          </a:p>
          <a:p>
            <a:r>
              <a:rPr lang="en-US" dirty="0"/>
              <a:t>More browser compatibility</a:t>
            </a:r>
          </a:p>
        </p:txBody>
      </p:sp>
    </p:spTree>
    <p:extLst>
      <p:ext uri="{BB962C8B-B14F-4D97-AF65-F5344CB8AC3E}">
        <p14:creationId xmlns:p14="http://schemas.microsoft.com/office/powerpoint/2010/main" val="425187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1AB6C-2EA1-23FC-60A3-9147FEF83C8C}"/>
              </a:ext>
            </a:extLst>
          </p:cNvPr>
          <p:cNvSpPr>
            <a:spLocks noGrp="1"/>
          </p:cNvSpPr>
          <p:nvPr>
            <p:ph type="title"/>
          </p:nvPr>
        </p:nvSpPr>
        <p:spPr>
          <a:xfrm>
            <a:off x="686834" y="1153572"/>
            <a:ext cx="3200400" cy="4461163"/>
          </a:xfrm>
        </p:spPr>
        <p:txBody>
          <a:bodyPr>
            <a:normAutofit/>
          </a:bodyPr>
          <a:lstStyle/>
          <a:p>
            <a:r>
              <a:rPr lang="en-ZA">
                <a:solidFill>
                  <a:srgbClr val="FFFFFF"/>
                </a:solidFill>
              </a:rPr>
              <a:t>Single-Page Apps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1F75F1-0C99-6907-0CD8-858D7D981654}"/>
              </a:ext>
            </a:extLst>
          </p:cNvPr>
          <p:cNvSpPr>
            <a:spLocks noGrp="1"/>
          </p:cNvSpPr>
          <p:nvPr>
            <p:ph idx="1"/>
          </p:nvPr>
        </p:nvSpPr>
        <p:spPr>
          <a:xfrm>
            <a:off x="4447308" y="591344"/>
            <a:ext cx="6906491" cy="5585619"/>
          </a:xfrm>
        </p:spPr>
        <p:txBody>
          <a:bodyPr anchor="ctr">
            <a:normAutofit/>
          </a:bodyPr>
          <a:lstStyle/>
          <a:p>
            <a:r>
              <a:rPr lang="en-US" dirty="0"/>
              <a:t>Only one page</a:t>
            </a:r>
          </a:p>
        </p:txBody>
      </p:sp>
    </p:spTree>
    <p:extLst>
      <p:ext uri="{BB962C8B-B14F-4D97-AF65-F5344CB8AC3E}">
        <p14:creationId xmlns:p14="http://schemas.microsoft.com/office/powerpoint/2010/main" val="2892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Freeform: Shape 717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7179" name="Freeform: Shape 717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7181" name="Freeform: Shape 718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C57ECE9-6149-FF2A-8873-0C0EA1376BFC}"/>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4500" kern="1200">
                <a:solidFill>
                  <a:schemeClr val="tx1"/>
                </a:solidFill>
                <a:latin typeface="+mj-lt"/>
                <a:ea typeface="+mj-ea"/>
                <a:cs typeface="+mj-cs"/>
              </a:rPr>
              <a:t>Web Apps Frameworks &amp; Other Technologies</a:t>
            </a:r>
          </a:p>
        </p:txBody>
      </p:sp>
      <p:pic>
        <p:nvPicPr>
          <p:cNvPr id="7170" name="Picture 2" descr="Web Application Development Technology Stack">
            <a:extLst>
              <a:ext uri="{FF2B5EF4-FFF2-40B4-BE49-F238E27FC236}">
                <a16:creationId xmlns:a16="http://schemas.microsoft.com/office/drawing/2014/main" id="{D9FA9D07-646C-8765-298A-4C82687AC9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916251" y="1539069"/>
            <a:ext cx="6631341" cy="37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9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1" name="Freeform: Shape 820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03" name="Freeform: Shape 820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1FE77D-3887-1A28-A7B5-471857EE030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Front-End</a:t>
            </a:r>
          </a:p>
        </p:txBody>
      </p:sp>
      <p:sp>
        <p:nvSpPr>
          <p:cNvPr id="8205" name="Rectangle 820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7" name="Rectangle 820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What is the role of HTML, CSS and JS in front-end development? - Quora">
            <a:extLst>
              <a:ext uri="{FF2B5EF4-FFF2-40B4-BE49-F238E27FC236}">
                <a16:creationId xmlns:a16="http://schemas.microsoft.com/office/drawing/2014/main" id="{A10A77BA-FE55-6C15-83A6-3CAACA76A2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6868" y="625683"/>
            <a:ext cx="6361960"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57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2AE8C-7FF4-866F-27C6-29C9678A27EA}"/>
              </a:ext>
            </a:extLst>
          </p:cNvPr>
          <p:cNvSpPr>
            <a:spLocks noGrp="1"/>
          </p:cNvSpPr>
          <p:nvPr>
            <p:ph type="title"/>
          </p:nvPr>
        </p:nvSpPr>
        <p:spPr>
          <a:xfrm>
            <a:off x="1171074" y="1396686"/>
            <a:ext cx="3240506" cy="4064628"/>
          </a:xfrm>
        </p:spPr>
        <p:txBody>
          <a:bodyPr>
            <a:normAutofit/>
          </a:bodyPr>
          <a:lstStyle/>
          <a:p>
            <a:r>
              <a:rPr lang="en-US">
                <a:solidFill>
                  <a:srgbClr val="FFFFFF"/>
                </a:solidFill>
              </a:rPr>
              <a:t>Exercise</a:t>
            </a:r>
          </a:p>
        </p:txBody>
      </p:sp>
      <p:sp>
        <p:nvSpPr>
          <p:cNvPr id="17"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65C16F7-FE4F-DD8B-F818-D5B0BEE7BCDF}"/>
              </a:ext>
            </a:extLst>
          </p:cNvPr>
          <p:cNvSpPr>
            <a:spLocks noGrp="1"/>
          </p:cNvSpPr>
          <p:nvPr>
            <p:ph idx="1"/>
          </p:nvPr>
        </p:nvSpPr>
        <p:spPr>
          <a:xfrm>
            <a:off x="5370153" y="1526033"/>
            <a:ext cx="5536397" cy="3935281"/>
          </a:xfrm>
        </p:spPr>
        <p:txBody>
          <a:bodyPr>
            <a:normAutofit/>
          </a:bodyPr>
          <a:lstStyle/>
          <a:p>
            <a:r>
              <a:rPr lang="en-US" dirty="0"/>
              <a:t>Open any website </a:t>
            </a:r>
          </a:p>
          <a:p>
            <a:r>
              <a:rPr lang="en-US" dirty="0"/>
              <a:t>Open developer tools</a:t>
            </a:r>
          </a:p>
          <a:p>
            <a:r>
              <a:rPr lang="en-US" dirty="0"/>
              <a:t>Explore HTML and CSS</a:t>
            </a:r>
          </a:p>
        </p:txBody>
      </p:sp>
    </p:spTree>
    <p:extLst>
      <p:ext uri="{BB962C8B-B14F-4D97-AF65-F5344CB8AC3E}">
        <p14:creationId xmlns:p14="http://schemas.microsoft.com/office/powerpoint/2010/main" val="1233224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B520F-D6B2-47D2-4A96-2138DB68B872}"/>
              </a:ext>
            </a:extLst>
          </p:cNvPr>
          <p:cNvSpPr>
            <a:spLocks noGrp="1"/>
          </p:cNvSpPr>
          <p:nvPr>
            <p:ph type="title"/>
          </p:nvPr>
        </p:nvSpPr>
        <p:spPr>
          <a:xfrm>
            <a:off x="640080" y="325369"/>
            <a:ext cx="4368602" cy="1956841"/>
          </a:xfrm>
        </p:spPr>
        <p:txBody>
          <a:bodyPr anchor="b">
            <a:normAutofit/>
          </a:bodyPr>
          <a:lstStyle/>
          <a:p>
            <a:r>
              <a:rPr lang="en-US" sz="5400" dirty="0"/>
              <a:t>Front-End Frameworks</a:t>
            </a:r>
          </a:p>
        </p:txBody>
      </p:sp>
      <p:sp>
        <p:nvSpPr>
          <p:cNvPr id="276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BE6C80-743D-9F22-1D55-EAB653CCF2D0}"/>
              </a:ext>
            </a:extLst>
          </p:cNvPr>
          <p:cNvSpPr>
            <a:spLocks noGrp="1"/>
          </p:cNvSpPr>
          <p:nvPr>
            <p:ph idx="1"/>
          </p:nvPr>
        </p:nvSpPr>
        <p:spPr>
          <a:xfrm>
            <a:off x="640080" y="2872899"/>
            <a:ext cx="4243589" cy="3320668"/>
          </a:xfrm>
        </p:spPr>
        <p:txBody>
          <a:bodyPr>
            <a:normAutofit/>
          </a:bodyPr>
          <a:lstStyle/>
          <a:p>
            <a:r>
              <a:rPr lang="en-ZA" sz="2200"/>
              <a:t>Bootstrap</a:t>
            </a:r>
          </a:p>
          <a:p>
            <a:r>
              <a:rPr lang="en-ZA" sz="2200"/>
              <a:t>React.js</a:t>
            </a:r>
          </a:p>
          <a:p>
            <a:r>
              <a:rPr lang="en-ZA" sz="2200"/>
              <a:t>Angular.js</a:t>
            </a:r>
          </a:p>
          <a:p>
            <a:r>
              <a:rPr lang="en-ZA" sz="2200"/>
              <a:t>Backbone</a:t>
            </a:r>
          </a:p>
          <a:p>
            <a:r>
              <a:rPr lang="en-ZA" sz="2200"/>
              <a:t>Semantic-UI</a:t>
            </a:r>
          </a:p>
        </p:txBody>
      </p:sp>
      <p:pic>
        <p:nvPicPr>
          <p:cNvPr id="27650" name="Picture 2" descr="Web application framework">
            <a:extLst>
              <a:ext uri="{FF2B5EF4-FFF2-40B4-BE49-F238E27FC236}">
                <a16:creationId xmlns:a16="http://schemas.microsoft.com/office/drawing/2014/main" id="{2A1F582F-77F3-B587-0F3E-CA75A44744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66" r="13131"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12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C98F68B-2AF7-A5F3-1B6F-2E4EFC5D743D}"/>
              </a:ext>
            </a:extLst>
          </p:cNvPr>
          <p:cNvSpPr>
            <a:spLocks noGrp="1"/>
          </p:cNvSpPr>
          <p:nvPr>
            <p:ph type="title"/>
          </p:nvPr>
        </p:nvSpPr>
        <p:spPr>
          <a:xfrm>
            <a:off x="1179073" y="2632144"/>
            <a:ext cx="9833548" cy="1325563"/>
          </a:xfrm>
        </p:spPr>
        <p:txBody>
          <a:bodyPr anchor="b">
            <a:normAutofit/>
          </a:bodyPr>
          <a:lstStyle/>
          <a:p>
            <a:pPr algn="ctr"/>
            <a:r>
              <a:rPr lang="en-US" sz="3600" dirty="0">
                <a:solidFill>
                  <a:schemeClr val="tx2"/>
                </a:solidFill>
              </a:rPr>
              <a:t>Which browser do you use?</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827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5" name="Rectangle 215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93BC4E-0082-45E3-4872-64D2034751C6}"/>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Back-End</a:t>
            </a:r>
          </a:p>
        </p:txBody>
      </p:sp>
      <p:sp>
        <p:nvSpPr>
          <p:cNvPr id="3" name="Content Placeholder 2">
            <a:extLst>
              <a:ext uri="{FF2B5EF4-FFF2-40B4-BE49-F238E27FC236}">
                <a16:creationId xmlns:a16="http://schemas.microsoft.com/office/drawing/2014/main" id="{93F03D4B-E272-BBC0-537C-68C2FB49043A}"/>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Programming Languages</a:t>
            </a:r>
          </a:p>
        </p:txBody>
      </p:sp>
      <p:sp>
        <p:nvSpPr>
          <p:cNvPr id="215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Java logo and symbol, meaning, history, PNG">
            <a:extLst>
              <a:ext uri="{FF2B5EF4-FFF2-40B4-BE49-F238E27FC236}">
                <a16:creationId xmlns:a16="http://schemas.microsoft.com/office/drawing/2014/main" id="{947EF57F-6813-816A-DC4D-70E61C8F82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608" y="3245372"/>
            <a:ext cx="3758184" cy="234886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A4E1E4EA-479C-85A7-A879-3FA2BB6ACC0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16908" y="3268861"/>
            <a:ext cx="3758184" cy="230188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ython Logo and symbol, meaning, history, PNG">
            <a:extLst>
              <a:ext uri="{FF2B5EF4-FFF2-40B4-BE49-F238E27FC236}">
                <a16:creationId xmlns:a16="http://schemas.microsoft.com/office/drawing/2014/main" id="{D0205386-4226-26B9-D4DE-BCF72B9A3A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41208" y="3362816"/>
            <a:ext cx="3758184" cy="211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59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79" name="Rectangle 2867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B520F-D6B2-47D2-4A96-2138DB68B872}"/>
              </a:ext>
            </a:extLst>
          </p:cNvPr>
          <p:cNvSpPr>
            <a:spLocks noGrp="1"/>
          </p:cNvSpPr>
          <p:nvPr>
            <p:ph type="title"/>
          </p:nvPr>
        </p:nvSpPr>
        <p:spPr>
          <a:xfrm>
            <a:off x="640080" y="325369"/>
            <a:ext cx="4368602" cy="1956841"/>
          </a:xfrm>
        </p:spPr>
        <p:txBody>
          <a:bodyPr anchor="b">
            <a:normAutofit/>
          </a:bodyPr>
          <a:lstStyle/>
          <a:p>
            <a:r>
              <a:rPr lang="en-US" sz="5400"/>
              <a:t>Back-End Frameworks</a:t>
            </a:r>
          </a:p>
        </p:txBody>
      </p:sp>
      <p:sp>
        <p:nvSpPr>
          <p:cNvPr id="2868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BE6C80-743D-9F22-1D55-EAB653CCF2D0}"/>
              </a:ext>
            </a:extLst>
          </p:cNvPr>
          <p:cNvSpPr>
            <a:spLocks noGrp="1"/>
          </p:cNvSpPr>
          <p:nvPr>
            <p:ph idx="1"/>
          </p:nvPr>
        </p:nvSpPr>
        <p:spPr>
          <a:xfrm>
            <a:off x="640080" y="2872899"/>
            <a:ext cx="4243589" cy="3320668"/>
          </a:xfrm>
        </p:spPr>
        <p:txBody>
          <a:bodyPr>
            <a:normAutofit/>
          </a:bodyPr>
          <a:lstStyle/>
          <a:p>
            <a:r>
              <a:rPr lang="en-ZA" sz="2200"/>
              <a:t>Symfony (PHP)</a:t>
            </a:r>
          </a:p>
          <a:p>
            <a:r>
              <a:rPr lang="en-ZA" sz="2200"/>
              <a:t>Django (Python)</a:t>
            </a:r>
          </a:p>
          <a:p>
            <a:r>
              <a:rPr lang="en-ZA" sz="2200"/>
              <a:t>Express (Node.js/JavaScript)</a:t>
            </a:r>
          </a:p>
          <a:p>
            <a:r>
              <a:rPr lang="en-ZA" sz="2200"/>
              <a:t>Ruby on Rails (Ruby)</a:t>
            </a:r>
          </a:p>
          <a:p>
            <a:r>
              <a:rPr lang="en-ZA" sz="2200"/>
              <a:t>ASP.NET (C#)</a:t>
            </a:r>
          </a:p>
        </p:txBody>
      </p:sp>
      <p:pic>
        <p:nvPicPr>
          <p:cNvPr id="28674" name="Picture 2" descr="Web application framework">
            <a:extLst>
              <a:ext uri="{FF2B5EF4-FFF2-40B4-BE49-F238E27FC236}">
                <a16:creationId xmlns:a16="http://schemas.microsoft.com/office/drawing/2014/main" id="{5C3C7CAB-EDE5-CDFE-60B7-851B6C9376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997"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15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41" name="Rectangle 22540">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374BB-64E2-4B2E-2C6D-646DC64F90ED}"/>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a:t>Back-End</a:t>
            </a:r>
          </a:p>
        </p:txBody>
      </p:sp>
      <p:sp>
        <p:nvSpPr>
          <p:cNvPr id="3" name="Content Placeholder 2">
            <a:extLst>
              <a:ext uri="{FF2B5EF4-FFF2-40B4-BE49-F238E27FC236}">
                <a16:creationId xmlns:a16="http://schemas.microsoft.com/office/drawing/2014/main" id="{6489B270-D810-A739-AAB6-EBD8A53A29FF}"/>
              </a:ext>
            </a:extLst>
          </p:cNvPr>
          <p:cNvSpPr>
            <a:spLocks noGrp="1"/>
          </p:cNvSpPr>
          <p:nvPr>
            <p:ph idx="1"/>
          </p:nvPr>
        </p:nvSpPr>
        <p:spPr>
          <a:xfrm>
            <a:off x="640080" y="1856232"/>
            <a:ext cx="10908792" cy="548640"/>
          </a:xfrm>
        </p:spPr>
        <p:txBody>
          <a:bodyPr vert="horz" lIns="91440" tIns="45720" rIns="91440" bIns="45720" rtlCol="0">
            <a:normAutofit/>
          </a:bodyPr>
          <a:lstStyle/>
          <a:p>
            <a:pPr marL="0" indent="0" algn="ctr">
              <a:buNone/>
            </a:pPr>
            <a:r>
              <a:rPr lang="en-US" sz="2400"/>
              <a:t>Databases</a:t>
            </a:r>
          </a:p>
        </p:txBody>
      </p:sp>
      <p:sp>
        <p:nvSpPr>
          <p:cNvPr id="22543"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6" name="Picture 8">
            <a:extLst>
              <a:ext uri="{FF2B5EF4-FFF2-40B4-BE49-F238E27FC236}">
                <a16:creationId xmlns:a16="http://schemas.microsoft.com/office/drawing/2014/main" id="{19AE4D16-798B-E9FB-0566-EBECDB6418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133" y="4032856"/>
            <a:ext cx="2832069" cy="764658"/>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Oracle logo and symbol, meaning, history, PNG">
            <a:extLst>
              <a:ext uri="{FF2B5EF4-FFF2-40B4-BE49-F238E27FC236}">
                <a16:creationId xmlns:a16="http://schemas.microsoft.com/office/drawing/2014/main" id="{794ABDD8-0952-A993-A9B1-97FF48E9C2C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78938" y="3618667"/>
            <a:ext cx="2832069" cy="1593038"/>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PostgreSQL Logo free vector | Download it now!">
            <a:extLst>
              <a:ext uri="{FF2B5EF4-FFF2-40B4-BE49-F238E27FC236}">
                <a16:creationId xmlns:a16="http://schemas.microsoft.com/office/drawing/2014/main" id="{D4259227-D672-681A-4130-43691115F69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80993" y="2844393"/>
            <a:ext cx="2832069" cy="314158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Download MySQL Logo in SVG Vector or PNG File Format - Logo.wine">
            <a:extLst>
              <a:ext uri="{FF2B5EF4-FFF2-40B4-BE49-F238E27FC236}">
                <a16:creationId xmlns:a16="http://schemas.microsoft.com/office/drawing/2014/main" id="{AB5125C4-02CB-990D-6576-307F903DA48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161797" y="3469983"/>
            <a:ext cx="2832069" cy="189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33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5" name="Rectangle 2356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6FC2E-FDE1-89E0-8D69-5FB042C45AEE}"/>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dirty="0"/>
              <a:t>Back-End</a:t>
            </a:r>
          </a:p>
        </p:txBody>
      </p:sp>
      <p:sp>
        <p:nvSpPr>
          <p:cNvPr id="3" name="Content Placeholder 2">
            <a:extLst>
              <a:ext uri="{FF2B5EF4-FFF2-40B4-BE49-F238E27FC236}">
                <a16:creationId xmlns:a16="http://schemas.microsoft.com/office/drawing/2014/main" id="{DC47738D-0939-6D38-6020-2BC6F7BA0B35}"/>
              </a:ext>
            </a:extLst>
          </p:cNvPr>
          <p:cNvSpPr>
            <a:spLocks noGrp="1"/>
          </p:cNvSpPr>
          <p:nvPr>
            <p:ph idx="1"/>
          </p:nvPr>
        </p:nvSpPr>
        <p:spPr>
          <a:xfrm>
            <a:off x="638881" y="1851381"/>
            <a:ext cx="10909643" cy="552659"/>
          </a:xfrm>
        </p:spPr>
        <p:txBody>
          <a:bodyPr vert="horz" lIns="91440" tIns="45720" rIns="91440" bIns="45720" rtlCol="0" anchor="ctr">
            <a:normAutofit/>
          </a:bodyPr>
          <a:lstStyle/>
          <a:p>
            <a:pPr marL="0" indent="0" algn="ctr">
              <a:buNone/>
            </a:pPr>
            <a:r>
              <a:rPr lang="en-US" sz="2400"/>
              <a:t>Servers</a:t>
            </a:r>
          </a:p>
        </p:txBody>
      </p:sp>
      <p:sp>
        <p:nvSpPr>
          <p:cNvPr id="2356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60" name="Picture 8" descr="Monitoring Microsoft IIS Performance">
            <a:extLst>
              <a:ext uri="{FF2B5EF4-FFF2-40B4-BE49-F238E27FC236}">
                <a16:creationId xmlns:a16="http://schemas.microsoft.com/office/drawing/2014/main" id="{8EB22DE0-912F-7620-B1E6-A28C284A53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2608" y="3335713"/>
            <a:ext cx="3758184" cy="2168183"/>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BA51AD3B-5B49-FE07-25B7-339336751C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16908" y="3701052"/>
            <a:ext cx="3758184" cy="143750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Advanced Load Balancer, Web Server, &amp; Reverse Proxy - NGINX">
            <a:extLst>
              <a:ext uri="{FF2B5EF4-FFF2-40B4-BE49-F238E27FC236}">
                <a16:creationId xmlns:a16="http://schemas.microsoft.com/office/drawing/2014/main" id="{1DD0C5B8-1F38-553B-2300-856A76C0E17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41208" y="3788876"/>
            <a:ext cx="3758184" cy="126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89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EF2802-D8C8-D646-C606-52FEE00E623E}"/>
              </a:ext>
            </a:extLst>
          </p:cNvPr>
          <p:cNvSpPr>
            <a:spLocks noGrp="1"/>
          </p:cNvSpPr>
          <p:nvPr>
            <p:ph type="title"/>
          </p:nvPr>
        </p:nvSpPr>
        <p:spPr>
          <a:xfrm>
            <a:off x="640080" y="325369"/>
            <a:ext cx="4368602" cy="1956841"/>
          </a:xfrm>
        </p:spPr>
        <p:txBody>
          <a:bodyPr anchor="b">
            <a:normAutofit/>
          </a:bodyPr>
          <a:lstStyle/>
          <a:p>
            <a:r>
              <a:rPr lang="en-US" sz="5400"/>
              <a:t>Back-End</a:t>
            </a:r>
          </a:p>
        </p:txBody>
      </p:sp>
      <p:sp>
        <p:nvSpPr>
          <p:cNvPr id="2458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E6988E-6F50-7A6E-10A2-9E54D83E681A}"/>
              </a:ext>
            </a:extLst>
          </p:cNvPr>
          <p:cNvSpPr>
            <a:spLocks noGrp="1"/>
          </p:cNvSpPr>
          <p:nvPr>
            <p:ph idx="1"/>
          </p:nvPr>
        </p:nvSpPr>
        <p:spPr>
          <a:xfrm>
            <a:off x="640080" y="2872899"/>
            <a:ext cx="4243589" cy="3320668"/>
          </a:xfrm>
        </p:spPr>
        <p:txBody>
          <a:bodyPr>
            <a:normAutofit/>
          </a:bodyPr>
          <a:lstStyle/>
          <a:p>
            <a:pPr marL="0" indent="0">
              <a:buNone/>
            </a:pPr>
            <a:r>
              <a:rPr lang="en-ZA" sz="2200"/>
              <a:t>Application Programming Interface (</a:t>
            </a:r>
            <a:r>
              <a:rPr lang="en-US" sz="2200"/>
              <a:t>API)</a:t>
            </a:r>
          </a:p>
          <a:p>
            <a:endParaRPr lang="en-US" sz="2200"/>
          </a:p>
        </p:txBody>
      </p:sp>
      <p:pic>
        <p:nvPicPr>
          <p:cNvPr id="24578" name="Picture 2" descr="What are APIs and how do they work | Elemental">
            <a:extLst>
              <a:ext uri="{FF2B5EF4-FFF2-40B4-BE49-F238E27FC236}">
                <a16:creationId xmlns:a16="http://schemas.microsoft.com/office/drawing/2014/main" id="{9E10D9EB-1CE3-E921-07B0-C25E1DD1A0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62" r="13244"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50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B05A-833A-76AC-8AD2-7490EF6DDAB3}"/>
              </a:ext>
            </a:extLst>
          </p:cNvPr>
          <p:cNvSpPr>
            <a:spLocks noGrp="1"/>
          </p:cNvSpPr>
          <p:nvPr>
            <p:ph type="title"/>
          </p:nvPr>
        </p:nvSpPr>
        <p:spPr/>
        <p:txBody>
          <a:bodyPr/>
          <a:lstStyle/>
          <a:p>
            <a:r>
              <a:rPr lang="en-US" dirty="0"/>
              <a:t>How it comes together?</a:t>
            </a:r>
          </a:p>
        </p:txBody>
      </p:sp>
      <p:pic>
        <p:nvPicPr>
          <p:cNvPr id="25602" name="Picture 2" descr="A Comprehensive Guide on Web Application Architecture | Net Solutions">
            <a:extLst>
              <a:ext uri="{FF2B5EF4-FFF2-40B4-BE49-F238E27FC236}">
                <a16:creationId xmlns:a16="http://schemas.microsoft.com/office/drawing/2014/main" id="{97B77A6D-71A6-85E9-C759-33FF8A41CA3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120" b="15232"/>
          <a:stretch/>
        </p:blipFill>
        <p:spPr bwMode="auto">
          <a:xfrm>
            <a:off x="1454023" y="1690688"/>
            <a:ext cx="9283954" cy="419804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32C9E09-0002-A223-3E11-38FCBEF2C0C4}"/>
              </a:ext>
            </a:extLst>
          </p:cNvPr>
          <p:cNvSpPr/>
          <p:nvPr/>
        </p:nvSpPr>
        <p:spPr>
          <a:xfrm>
            <a:off x="6803136" y="3268980"/>
            <a:ext cx="804672" cy="32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API</a:t>
            </a:r>
          </a:p>
        </p:txBody>
      </p:sp>
    </p:spTree>
    <p:extLst>
      <p:ext uri="{BB962C8B-B14F-4D97-AF65-F5344CB8AC3E}">
        <p14:creationId xmlns:p14="http://schemas.microsoft.com/office/powerpoint/2010/main" val="167820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705" name="Rectangle 29704">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7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0" name="Picture 4" descr="Best web development stack">
            <a:extLst>
              <a:ext uri="{FF2B5EF4-FFF2-40B4-BE49-F238E27FC236}">
                <a16:creationId xmlns:a16="http://schemas.microsoft.com/office/drawing/2014/main" id="{02161657-7D8B-4531-C9B8-EEBDDF19D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762" y="1199128"/>
            <a:ext cx="2831024" cy="1398636"/>
          </a:xfrm>
          <a:prstGeom prst="rect">
            <a:avLst/>
          </a:prstGeom>
          <a:extLst>
            <a:ext uri="{909E8E84-426E-40DD-AFC4-6F175D3DCCD1}">
              <a14:hiddenFill xmlns:a14="http://schemas.microsoft.com/office/drawing/2010/main">
                <a:solidFill>
                  <a:srgbClr val="FFFFFF"/>
                </a:solidFill>
              </a14:hiddenFill>
            </a:ext>
          </a:extLst>
        </p:spPr>
      </p:pic>
      <p:pic>
        <p:nvPicPr>
          <p:cNvPr id="29698" name="Picture 2" descr="Mern Stack">
            <a:extLst>
              <a:ext uri="{FF2B5EF4-FFF2-40B4-BE49-F238E27FC236}">
                <a16:creationId xmlns:a16="http://schemas.microsoft.com/office/drawing/2014/main" id="{021A4416-57B3-44FE-ABAE-D1FB78599CD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20709" r="19294"/>
          <a:stretch/>
        </p:blipFill>
        <p:spPr bwMode="auto">
          <a:xfrm>
            <a:off x="6090177" y="1125349"/>
            <a:ext cx="5882494" cy="460730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99D5CA-339E-6A43-6DAC-39C321EA79A2}"/>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MERN Stack</a:t>
            </a:r>
            <a:endParaRPr lang="en-US" kern="1200" dirty="0">
              <a:solidFill>
                <a:srgbClr val="FFFFFF"/>
              </a:solidFill>
              <a:latin typeface="+mj-lt"/>
              <a:ea typeface="+mj-ea"/>
              <a:cs typeface="+mj-cs"/>
            </a:endParaRPr>
          </a:p>
        </p:txBody>
      </p:sp>
    </p:spTree>
    <p:extLst>
      <p:ext uri="{BB962C8B-B14F-4D97-AF65-F5344CB8AC3E}">
        <p14:creationId xmlns:p14="http://schemas.microsoft.com/office/powerpoint/2010/main" val="1250360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EAF6A-0CB3-174D-15D5-C6456ACF46E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7 Steps To Developing Web Applications</a:t>
            </a:r>
          </a:p>
        </p:txBody>
      </p:sp>
      <p:pic>
        <p:nvPicPr>
          <p:cNvPr id="6146" name="Picture 2" descr="Diagram&#10;&#10;Description automatically generated">
            <a:extLst>
              <a:ext uri="{FF2B5EF4-FFF2-40B4-BE49-F238E27FC236}">
                <a16:creationId xmlns:a16="http://schemas.microsoft.com/office/drawing/2014/main" id="{264CD78F-BD43-A941-D180-FA22DB2F080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7681" b="14499"/>
          <a:stretch/>
        </p:blipFill>
        <p:spPr bwMode="auto">
          <a:xfrm>
            <a:off x="5615175" y="643466"/>
            <a:ext cx="5104982"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111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04CC0-857A-B479-CCEF-FCE091CB6F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1. Define Your Problem</a:t>
            </a:r>
          </a:p>
        </p:txBody>
      </p:sp>
      <p:pic>
        <p:nvPicPr>
          <p:cNvPr id="9218" name="Picture 2" descr="Web Application Development – The Definitive Guide for 2020">
            <a:extLst>
              <a:ext uri="{FF2B5EF4-FFF2-40B4-BE49-F238E27FC236}">
                <a16:creationId xmlns:a16="http://schemas.microsoft.com/office/drawing/2014/main" id="{6DA96546-3F7E-4547-F91B-3A37ECC35E9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4150" t="13515" r="42921" b="69751"/>
          <a:stretch/>
        </p:blipFill>
        <p:spPr bwMode="auto">
          <a:xfrm>
            <a:off x="5162300" y="961812"/>
            <a:ext cx="4940799"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49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BB445-36E2-859A-6363-7243969A0E3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2. Plan the Workflow </a:t>
            </a:r>
          </a:p>
        </p:txBody>
      </p:sp>
      <p:pic>
        <p:nvPicPr>
          <p:cNvPr id="5" name="Picture 2" descr="Web Application Development – The Definitive Guide for 2020">
            <a:extLst>
              <a:ext uri="{FF2B5EF4-FFF2-40B4-BE49-F238E27FC236}">
                <a16:creationId xmlns:a16="http://schemas.microsoft.com/office/drawing/2014/main" id="{F1EAED24-3524-F065-4428-928D5638B76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3548" t="18656" r="23037" b="63946"/>
          <a:stretch/>
        </p:blipFill>
        <p:spPr bwMode="auto">
          <a:xfrm>
            <a:off x="5167266" y="961812"/>
            <a:ext cx="4930867"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87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2D9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52A06E00-6F8F-CF4A-D5EA-9BEE46920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0088"/>
            <a:ext cx="5459413" cy="2697163"/>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0658E87-2D0A-1C98-4FD7-0EC06DB3E9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3462338"/>
            <a:ext cx="5459413" cy="26971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A9B22B-2D21-466A-6592-62C42E81F407}"/>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How it Works?</a:t>
            </a:r>
          </a:p>
        </p:txBody>
      </p:sp>
    </p:spTree>
    <p:extLst>
      <p:ext uri="{BB962C8B-B14F-4D97-AF65-F5344CB8AC3E}">
        <p14:creationId xmlns:p14="http://schemas.microsoft.com/office/powerpoint/2010/main" val="581847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8307C-79B1-3E80-0992-75C7ECCDFF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3. Prototype Your Web App</a:t>
            </a:r>
          </a:p>
        </p:txBody>
      </p:sp>
      <p:pic>
        <p:nvPicPr>
          <p:cNvPr id="4" name="Picture 2" descr="Web Application Development – The Definitive Guide for 2020">
            <a:extLst>
              <a:ext uri="{FF2B5EF4-FFF2-40B4-BE49-F238E27FC236}">
                <a16:creationId xmlns:a16="http://schemas.microsoft.com/office/drawing/2014/main" id="{6A591D87-A832-FEF7-1D82-B88E1842F74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6302" t="59677" r="20969" b="23750"/>
          <a:stretch/>
        </p:blipFill>
        <p:spPr bwMode="auto">
          <a:xfrm>
            <a:off x="5176889" y="961812"/>
            <a:ext cx="4911622"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42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7C33E-BEAB-6C4E-266C-B3DD198E32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4. Validate Your Prototype</a:t>
            </a:r>
          </a:p>
        </p:txBody>
      </p:sp>
      <p:pic>
        <p:nvPicPr>
          <p:cNvPr id="4" name="Picture 2" descr="Web Application Development – The Definitive Guide for 2020">
            <a:extLst>
              <a:ext uri="{FF2B5EF4-FFF2-40B4-BE49-F238E27FC236}">
                <a16:creationId xmlns:a16="http://schemas.microsoft.com/office/drawing/2014/main" id="{0F458E1B-8379-C2E8-CF50-1238B29F646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1575" t="67202" r="35147" b="15286"/>
          <a:stretch/>
        </p:blipFill>
        <p:spPr bwMode="auto">
          <a:xfrm>
            <a:off x="5208329" y="961812"/>
            <a:ext cx="4848741"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01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CF702-6C69-C0BF-8390-0C9EE491678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5. Build Your App</a:t>
            </a:r>
          </a:p>
        </p:txBody>
      </p:sp>
      <p:pic>
        <p:nvPicPr>
          <p:cNvPr id="4" name="Picture 2" descr="Web Application Development – The Definitive Guide for 2020">
            <a:extLst>
              <a:ext uri="{FF2B5EF4-FFF2-40B4-BE49-F238E27FC236}">
                <a16:creationId xmlns:a16="http://schemas.microsoft.com/office/drawing/2014/main" id="{A67C7579-2E6E-E0BE-7CBD-583D50D3D59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0744" t="58154" r="65591" b="24125"/>
          <a:stretch/>
        </p:blipFill>
        <p:spPr bwMode="auto">
          <a:xfrm>
            <a:off x="5167096" y="961812"/>
            <a:ext cx="4931206"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589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6F38C-30D2-6A07-087F-DB0BAB491E9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6. Test Your App</a:t>
            </a:r>
          </a:p>
        </p:txBody>
      </p:sp>
      <p:pic>
        <p:nvPicPr>
          <p:cNvPr id="4" name="Picture 2" descr="Web Application Development – The Definitive Guide for 2020">
            <a:extLst>
              <a:ext uri="{FF2B5EF4-FFF2-40B4-BE49-F238E27FC236}">
                <a16:creationId xmlns:a16="http://schemas.microsoft.com/office/drawing/2014/main" id="{5B44AF20-96AA-F1D1-E49E-72E1D9CA0F1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5822" t="67202" r="51575" b="16454"/>
          <a:stretch/>
        </p:blipFill>
        <p:spPr bwMode="auto">
          <a:xfrm>
            <a:off x="5167127" y="961812"/>
            <a:ext cx="4931144"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050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6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3E461-5E47-FE67-DB12-E614A9FE74F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7. Host &amp; Launch Your Web Apps</a:t>
            </a:r>
          </a:p>
        </p:txBody>
      </p:sp>
      <p:pic>
        <p:nvPicPr>
          <p:cNvPr id="4" name="Picture 2" descr="Web Application Development – The Definitive Guide for 2020">
            <a:extLst>
              <a:ext uri="{FF2B5EF4-FFF2-40B4-BE49-F238E27FC236}">
                <a16:creationId xmlns:a16="http://schemas.microsoft.com/office/drawing/2014/main" id="{6311B16D-86B5-0A6C-9861-DF25FE5E37E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892" t="40705" r="72051" b="42538"/>
          <a:stretch/>
        </p:blipFill>
        <p:spPr bwMode="auto">
          <a:xfrm>
            <a:off x="5141268" y="961812"/>
            <a:ext cx="4982863"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6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About Netflix - Company Assets">
            <a:extLst>
              <a:ext uri="{FF2B5EF4-FFF2-40B4-BE49-F238E27FC236}">
                <a16:creationId xmlns:a16="http://schemas.microsoft.com/office/drawing/2014/main" id="{20337D6F-E6E8-5FBE-4104-2E5D334466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23793" y="558256"/>
            <a:ext cx="4486275" cy="2670175"/>
          </a:xfrm>
          <a:prstGeom prst="rect">
            <a:avLst/>
          </a:prstGeom>
          <a:extLst>
            <a:ext uri="{909E8E84-426E-40DD-AFC4-6F175D3DCCD1}">
              <a14:hiddenFill xmlns:a14="http://schemas.microsoft.com/office/drawing/2010/main">
                <a:solidFill>
                  <a:srgbClr val="FFFFFF"/>
                </a:solidFill>
              </a14:hiddenFill>
            </a:ext>
          </a:extLst>
        </p:spPr>
      </p:pic>
      <p:pic>
        <p:nvPicPr>
          <p:cNvPr id="16394" name="Picture 10" descr="Facebook Icon Images – Browse 49,906 Stock Photos, Vectors, and Video |  Adobe Stock">
            <a:extLst>
              <a:ext uri="{FF2B5EF4-FFF2-40B4-BE49-F238E27FC236}">
                <a16:creationId xmlns:a16="http://schemas.microsoft.com/office/drawing/2014/main" id="{455D660C-8632-ED6A-FBBF-5F1C7497027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23792" y="2714875"/>
            <a:ext cx="4486275" cy="1239838"/>
          </a:xfrm>
          <a:prstGeom prst="rect">
            <a:avLst/>
          </a:prstGeom>
          <a:extLst>
            <a:ext uri="{909E8E84-426E-40DD-AFC4-6F175D3DCCD1}">
              <a14:hiddenFill xmlns:a14="http://schemas.microsoft.com/office/drawing/2010/main">
                <a:solidFill>
                  <a:srgbClr val="FFFFFF"/>
                </a:solidFill>
              </a14:hiddenFill>
            </a:ext>
          </a:extLst>
        </p:spPr>
      </p:pic>
      <p:pic>
        <p:nvPicPr>
          <p:cNvPr id="16390" name="Picture 6" descr="Google Docs: How to Keep Titles and Paragraphs Together - Technipages">
            <a:extLst>
              <a:ext uri="{FF2B5EF4-FFF2-40B4-BE49-F238E27FC236}">
                <a16:creationId xmlns:a16="http://schemas.microsoft.com/office/drawing/2014/main" id="{890AB993-E752-6D2C-15B7-C2700E6491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57759" y="874713"/>
            <a:ext cx="2652713" cy="1370013"/>
          </a:xfrm>
          <a:prstGeom prst="rect">
            <a:avLst/>
          </a:prstGeom>
          <a:extLst>
            <a:ext uri="{909E8E84-426E-40DD-AFC4-6F175D3DCCD1}">
              <a14:hiddenFill xmlns:a14="http://schemas.microsoft.com/office/drawing/2010/main">
                <a:solidFill>
                  <a:srgbClr val="FFFFFF"/>
                </a:solidFill>
              </a14:hiddenFill>
            </a:ext>
          </a:extLst>
        </p:spPr>
      </p:pic>
      <p:pic>
        <p:nvPicPr>
          <p:cNvPr id="16392" name="Picture 8" descr="Logo&#10;&#10;Description automatically generated">
            <a:extLst>
              <a:ext uri="{FF2B5EF4-FFF2-40B4-BE49-F238E27FC236}">
                <a16:creationId xmlns:a16="http://schemas.microsoft.com/office/drawing/2014/main" id="{BB131888-5CBB-E016-13A3-D74A4B8785F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557758" y="2502150"/>
            <a:ext cx="2652713" cy="1452563"/>
          </a:xfrm>
          <a:prstGeom prst="rect">
            <a:avLst/>
          </a:prstGeom>
          <a:extLst>
            <a:ext uri="{909E8E84-426E-40DD-AFC4-6F175D3DCCD1}">
              <a14:hiddenFill xmlns:a14="http://schemas.microsoft.com/office/drawing/2010/main">
                <a:solidFill>
                  <a:srgbClr val="FFFFFF"/>
                </a:solidFill>
              </a14:hiddenFill>
            </a:ext>
          </a:extLst>
        </p:spPr>
      </p:pic>
      <p:pic>
        <p:nvPicPr>
          <p:cNvPr id="16396" name="Picture 12" descr="Zoom Logo and Its History | LogoMyWay">
            <a:extLst>
              <a:ext uri="{FF2B5EF4-FFF2-40B4-BE49-F238E27FC236}">
                <a16:creationId xmlns:a16="http://schemas.microsoft.com/office/drawing/2014/main" id="{F6F7961D-49F6-2B32-84A1-4812C026A3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966929" y="4212137"/>
            <a:ext cx="4042301" cy="158450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C064B9-4439-C1E3-D080-F253385E976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Examples of Web Applications</a:t>
            </a:r>
          </a:p>
        </p:txBody>
      </p:sp>
    </p:spTree>
    <p:extLst>
      <p:ext uri="{BB962C8B-B14F-4D97-AF65-F5344CB8AC3E}">
        <p14:creationId xmlns:p14="http://schemas.microsoft.com/office/powerpoint/2010/main" val="3779705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9" name="Rectangle 1843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8434" name="Picture 2" descr="Google Docs UI">
            <a:extLst>
              <a:ext uri="{FF2B5EF4-FFF2-40B4-BE49-F238E27FC236}">
                <a16:creationId xmlns:a16="http://schemas.microsoft.com/office/drawing/2014/main" id="{9F941A9E-D913-57A2-F2E2-4D8392FE16B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76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834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2937-7D86-7ED8-47D1-A56B5A5116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51E8C0-489A-FDA4-17DF-0B61B5F88063}"/>
              </a:ext>
            </a:extLst>
          </p:cNvPr>
          <p:cNvSpPr>
            <a:spLocks noGrp="1"/>
          </p:cNvSpPr>
          <p:nvPr>
            <p:ph idx="1"/>
          </p:nvPr>
        </p:nvSpPr>
        <p:spPr/>
        <p:txBody>
          <a:bodyPr/>
          <a:lstStyle/>
          <a:p>
            <a:endParaRPr lang="en-US"/>
          </a:p>
        </p:txBody>
      </p:sp>
      <p:pic>
        <p:nvPicPr>
          <p:cNvPr id="19458" name="Picture 2" descr="Notion UI">
            <a:extLst>
              <a:ext uri="{FF2B5EF4-FFF2-40B4-BE49-F238E27FC236}">
                <a16:creationId xmlns:a16="http://schemas.microsoft.com/office/drawing/2014/main" id="{225EEE02-B357-5D07-FB5B-7AD47C0E2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096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A322-AD33-F2D1-2B42-F4D0C8F0F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6AA1E7-1BE5-9B1F-BADD-C2D3D0A8049D}"/>
              </a:ext>
            </a:extLst>
          </p:cNvPr>
          <p:cNvSpPr>
            <a:spLocks noGrp="1"/>
          </p:cNvSpPr>
          <p:nvPr>
            <p:ph idx="1"/>
          </p:nvPr>
        </p:nvSpPr>
        <p:spPr/>
        <p:txBody>
          <a:bodyPr/>
          <a:lstStyle/>
          <a:p>
            <a:endParaRPr lang="en-US"/>
          </a:p>
        </p:txBody>
      </p:sp>
      <p:pic>
        <p:nvPicPr>
          <p:cNvPr id="20482" name="Picture 2" descr="Snowman Challenge | English Language Institute | University of Waterloo">
            <a:extLst>
              <a:ext uri="{FF2B5EF4-FFF2-40B4-BE49-F238E27FC236}">
                <a16:creationId xmlns:a16="http://schemas.microsoft.com/office/drawing/2014/main" id="{12B38838-31DE-38C9-850D-95A2406D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DBA0239-A0DB-0479-52DB-B82A8D0ABE71}"/>
              </a:ext>
            </a:extLst>
          </p:cNvPr>
          <p:cNvSpPr/>
          <p:nvPr/>
        </p:nvSpPr>
        <p:spPr>
          <a:xfrm>
            <a:off x="7967003" y="6140386"/>
            <a:ext cx="3115525"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301247-97CD-BD9D-C8F1-7B9D7D7A6636}"/>
              </a:ext>
            </a:extLst>
          </p:cNvPr>
          <p:cNvSpPr txBox="1"/>
          <p:nvPr/>
        </p:nvSpPr>
        <p:spPr>
          <a:xfrm>
            <a:off x="8138160" y="5074628"/>
            <a:ext cx="2338204"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400" dirty="0">
                <a:solidFill>
                  <a:schemeClr val="bg1"/>
                </a:solidFill>
                <a:latin typeface="Aharoni" panose="020F0502020204030204" pitchFamily="34" charset="0"/>
                <a:cs typeface="Aharoni" panose="020F0502020204030204" pitchFamily="34" charset="0"/>
              </a:rPr>
              <a:t>Web App</a:t>
            </a:r>
          </a:p>
        </p:txBody>
      </p:sp>
    </p:spTree>
    <p:extLst>
      <p:ext uri="{BB962C8B-B14F-4D97-AF65-F5344CB8AC3E}">
        <p14:creationId xmlns:p14="http://schemas.microsoft.com/office/powerpoint/2010/main" val="252277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F4FD947B-8C17-F73B-6818-028811C2CAEB}"/>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Website Vs. Web App Vs. Native App Vs. Hybrid App</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EABC99B9-8D51-15E3-FF1B-BDD58C3FFA5D}"/>
              </a:ext>
            </a:extLst>
          </p:cNvPr>
          <p:cNvGraphicFramePr>
            <a:graphicFrameLocks noGrp="1"/>
          </p:cNvGraphicFramePr>
          <p:nvPr>
            <p:extLst>
              <p:ext uri="{D42A27DB-BD31-4B8C-83A1-F6EECF244321}">
                <p14:modId xmlns:p14="http://schemas.microsoft.com/office/powerpoint/2010/main" val="1520669963"/>
              </p:ext>
            </p:extLst>
          </p:nvPr>
        </p:nvGraphicFramePr>
        <p:xfrm>
          <a:off x="2031847" y="3143922"/>
          <a:ext cx="8128000" cy="1584960"/>
        </p:xfrm>
        <a:graphic>
          <a:graphicData uri="http://schemas.openxmlformats.org/drawingml/2006/table">
            <a:tbl>
              <a:tblPr bandRow="1">
                <a:tableStyleId>{5C22544A-7EE6-4342-B048-85BDC9FD1C3A}</a:tableStyleId>
              </a:tblPr>
              <a:tblGrid>
                <a:gridCol w="4064000">
                  <a:extLst>
                    <a:ext uri="{9D8B030D-6E8A-4147-A177-3AD203B41FA5}">
                      <a16:colId xmlns:a16="http://schemas.microsoft.com/office/drawing/2014/main" val="4040179345"/>
                    </a:ext>
                  </a:extLst>
                </a:gridCol>
                <a:gridCol w="4064000">
                  <a:extLst>
                    <a:ext uri="{9D8B030D-6E8A-4147-A177-3AD203B41FA5}">
                      <a16:colId xmlns:a16="http://schemas.microsoft.com/office/drawing/2014/main" val="1603586772"/>
                    </a:ext>
                  </a:extLst>
                </a:gridCol>
              </a:tblGrid>
              <a:tr h="0">
                <a:tc>
                  <a:txBody>
                    <a:bodyPr/>
                    <a:lstStyle/>
                    <a:p>
                      <a:pPr algn="ctr"/>
                      <a:r>
                        <a:rPr lang="en-US" sz="2000" dirty="0">
                          <a:solidFill>
                            <a:schemeClr val="tx2"/>
                          </a:solidFill>
                        </a:rPr>
                        <a:t>Web Apps</a:t>
                      </a:r>
                      <a:endParaRPr lang="en-US" sz="2000" dirty="0"/>
                    </a:p>
                  </a:txBody>
                  <a:tcPr/>
                </a:tc>
                <a:tc>
                  <a:txBody>
                    <a:bodyPr/>
                    <a:lstStyle/>
                    <a:p>
                      <a:pPr algn="ctr"/>
                      <a:r>
                        <a:rPr lang="en-US" sz="2000" dirty="0">
                          <a:solidFill>
                            <a:schemeClr val="tx2"/>
                          </a:solidFill>
                        </a:rPr>
                        <a:t>Interactive</a:t>
                      </a:r>
                      <a:endParaRPr lang="en-US" sz="2000" dirty="0"/>
                    </a:p>
                  </a:txBody>
                  <a:tcPr/>
                </a:tc>
                <a:extLst>
                  <a:ext uri="{0D108BD9-81ED-4DB2-BD59-A6C34878D82A}">
                    <a16:rowId xmlns:a16="http://schemas.microsoft.com/office/drawing/2014/main" val="3965308726"/>
                  </a:ext>
                </a:extLst>
              </a:tr>
              <a:tr h="0">
                <a:tc>
                  <a:txBody>
                    <a:bodyPr/>
                    <a:lstStyle/>
                    <a:p>
                      <a:pPr algn="ctr"/>
                      <a:r>
                        <a:rPr lang="en-US" sz="2000" dirty="0">
                          <a:solidFill>
                            <a:schemeClr val="tx2"/>
                          </a:solidFill>
                        </a:rPr>
                        <a:t>Websites</a:t>
                      </a:r>
                      <a:endParaRPr lang="en-US" sz="2000" dirty="0"/>
                    </a:p>
                  </a:txBody>
                  <a:tcPr/>
                </a:tc>
                <a:tc>
                  <a:txBody>
                    <a:bodyPr/>
                    <a:lstStyle/>
                    <a:p>
                      <a:pPr algn="ctr"/>
                      <a:r>
                        <a:rPr lang="en-US" sz="2000" dirty="0">
                          <a:solidFill>
                            <a:schemeClr val="tx2"/>
                          </a:solidFill>
                        </a:rPr>
                        <a:t>Present Information</a:t>
                      </a:r>
                      <a:endParaRPr lang="en-US" sz="2000" dirty="0"/>
                    </a:p>
                  </a:txBody>
                  <a:tcPr/>
                </a:tc>
                <a:extLst>
                  <a:ext uri="{0D108BD9-81ED-4DB2-BD59-A6C34878D82A}">
                    <a16:rowId xmlns:a16="http://schemas.microsoft.com/office/drawing/2014/main" val="3403928353"/>
                  </a:ext>
                </a:extLst>
              </a:tr>
              <a:tr h="0">
                <a:tc>
                  <a:txBody>
                    <a:bodyPr/>
                    <a:lstStyle/>
                    <a:p>
                      <a:pPr algn="ctr"/>
                      <a:r>
                        <a:rPr lang="en-US" sz="2000" dirty="0">
                          <a:solidFill>
                            <a:schemeClr val="tx2"/>
                          </a:solidFill>
                        </a:rPr>
                        <a:t>Native apps </a:t>
                      </a:r>
                      <a:endParaRPr lang="en-US" sz="2000" dirty="0"/>
                    </a:p>
                  </a:txBody>
                  <a:tcPr/>
                </a:tc>
                <a:tc>
                  <a:txBody>
                    <a:bodyPr/>
                    <a:lstStyle/>
                    <a:p>
                      <a:pPr algn="ctr"/>
                      <a:r>
                        <a:rPr lang="en-US" sz="2000" dirty="0">
                          <a:solidFill>
                            <a:schemeClr val="tx2"/>
                          </a:solidFill>
                        </a:rPr>
                        <a:t>Built for specific platforms</a:t>
                      </a:r>
                      <a:endParaRPr lang="en-US" sz="2000" dirty="0"/>
                    </a:p>
                  </a:txBody>
                  <a:tcPr/>
                </a:tc>
                <a:extLst>
                  <a:ext uri="{0D108BD9-81ED-4DB2-BD59-A6C34878D82A}">
                    <a16:rowId xmlns:a16="http://schemas.microsoft.com/office/drawing/2014/main" val="1479733418"/>
                  </a:ext>
                </a:extLst>
              </a:tr>
              <a:tr h="0">
                <a:tc>
                  <a:txBody>
                    <a:bodyPr/>
                    <a:lstStyle/>
                    <a:p>
                      <a:pPr algn="ctr"/>
                      <a:r>
                        <a:rPr lang="en-US" sz="2000" dirty="0">
                          <a:solidFill>
                            <a:schemeClr val="tx2"/>
                          </a:solidFill>
                        </a:rPr>
                        <a:t>Hybrid apps </a:t>
                      </a: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Multi-platform compatibility </a:t>
                      </a:r>
                    </a:p>
                  </a:txBody>
                  <a:tcPr/>
                </a:tc>
                <a:extLst>
                  <a:ext uri="{0D108BD9-81ED-4DB2-BD59-A6C34878D82A}">
                    <a16:rowId xmlns:a16="http://schemas.microsoft.com/office/drawing/2014/main" val="4181146633"/>
                  </a:ext>
                </a:extLst>
              </a:tr>
            </a:tbl>
          </a:graphicData>
        </a:graphic>
      </p:graphicFrame>
    </p:spTree>
    <p:extLst>
      <p:ext uri="{BB962C8B-B14F-4D97-AF65-F5344CB8AC3E}">
        <p14:creationId xmlns:p14="http://schemas.microsoft.com/office/powerpoint/2010/main" val="394386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0CCB6E-90D4-0EE5-042B-04238738DB88}"/>
              </a:ext>
            </a:extLst>
          </p:cNvPr>
          <p:cNvPicPr>
            <a:picLocks noGrp="1" noChangeAspect="1"/>
          </p:cNvPicPr>
          <p:nvPr>
            <p:ph idx="1"/>
          </p:nvPr>
        </p:nvPicPr>
        <p:blipFill rotWithShape="1">
          <a:blip r:embed="rId3"/>
          <a:srcRect t="442"/>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2E96E60-7D84-AAE2-A957-42533AD12C4E}"/>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Website</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8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C63872-02FA-F318-F4AD-DFFEC4E3578E}"/>
              </a:ext>
            </a:extLst>
          </p:cNvPr>
          <p:cNvPicPr>
            <a:picLocks noGrp="1" noChangeAspect="1"/>
          </p:cNvPicPr>
          <p:nvPr>
            <p:ph idx="1"/>
          </p:nvPr>
        </p:nvPicPr>
        <p:blipFill rotWithShape="1">
          <a:blip r:embed="rId2"/>
          <a:srcRect r="444"/>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5D889E2-2875-16C5-F3D6-A8E37E6B76C1}"/>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Web App</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94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79B2F-50BE-248D-A49A-5A899DF9ACD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Exercise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DBB510-4F31-1191-9B85-D679733A06D3}"/>
              </a:ext>
            </a:extLst>
          </p:cNvPr>
          <p:cNvSpPr>
            <a:spLocks noGrp="1"/>
          </p:cNvSpPr>
          <p:nvPr>
            <p:ph idx="1"/>
          </p:nvPr>
        </p:nvSpPr>
        <p:spPr>
          <a:xfrm>
            <a:off x="4447308" y="591344"/>
            <a:ext cx="6906491" cy="5585619"/>
          </a:xfrm>
        </p:spPr>
        <p:txBody>
          <a:bodyPr anchor="ctr">
            <a:normAutofit/>
          </a:bodyPr>
          <a:lstStyle/>
          <a:p>
            <a:r>
              <a:rPr lang="en-US" dirty="0"/>
              <a:t>Find an example of a Website and post it in the chat</a:t>
            </a:r>
          </a:p>
        </p:txBody>
      </p:sp>
    </p:spTree>
    <p:extLst>
      <p:ext uri="{BB962C8B-B14F-4D97-AF65-F5344CB8AC3E}">
        <p14:creationId xmlns:p14="http://schemas.microsoft.com/office/powerpoint/2010/main" val="232977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879B2F-50BE-248D-A49A-5A899DF9ACD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Exercise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2DBB510-4F31-1191-9B85-D679733A06D3}"/>
              </a:ext>
            </a:extLst>
          </p:cNvPr>
          <p:cNvSpPr>
            <a:spLocks noGrp="1"/>
          </p:cNvSpPr>
          <p:nvPr>
            <p:ph idx="1"/>
          </p:nvPr>
        </p:nvSpPr>
        <p:spPr>
          <a:xfrm>
            <a:off x="4447308" y="591344"/>
            <a:ext cx="6906491" cy="5585619"/>
          </a:xfrm>
        </p:spPr>
        <p:txBody>
          <a:bodyPr anchor="ctr">
            <a:normAutofit/>
          </a:bodyPr>
          <a:lstStyle/>
          <a:p>
            <a:r>
              <a:rPr lang="en-US" dirty="0"/>
              <a:t>Find an example of a Web App and post it in the chat</a:t>
            </a:r>
          </a:p>
        </p:txBody>
      </p:sp>
    </p:spTree>
    <p:extLst>
      <p:ext uri="{BB962C8B-B14F-4D97-AF65-F5344CB8AC3E}">
        <p14:creationId xmlns:p14="http://schemas.microsoft.com/office/powerpoint/2010/main" val="17411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10990</TotalTime>
  <Words>3673</Words>
  <Application>Microsoft Macintosh PowerPoint</Application>
  <PresentationFormat>Widescreen</PresentationFormat>
  <Paragraphs>314</Paragraphs>
  <Slides>48</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Aharoni</vt:lpstr>
      <vt:lpstr>Arial</vt:lpstr>
      <vt:lpstr>Calibri</vt:lpstr>
      <vt:lpstr>Calibri Light</vt:lpstr>
      <vt:lpstr>Office Theme</vt:lpstr>
      <vt:lpstr>Web App 101</vt:lpstr>
      <vt:lpstr>Web Applications (Apps)</vt:lpstr>
      <vt:lpstr>Which browser do you use?</vt:lpstr>
      <vt:lpstr>How it Works?</vt:lpstr>
      <vt:lpstr>Website Vs. Web App Vs. Native App Vs. Hybrid App</vt:lpstr>
      <vt:lpstr>Website</vt:lpstr>
      <vt:lpstr>Web App</vt:lpstr>
      <vt:lpstr>Exercise</vt:lpstr>
      <vt:lpstr>Exercise</vt:lpstr>
      <vt:lpstr>Exercise</vt:lpstr>
      <vt:lpstr>Progressive Web Apps (PWAs)</vt:lpstr>
      <vt:lpstr>Can you think of any examples of PWAs?</vt:lpstr>
      <vt:lpstr>Starbucks</vt:lpstr>
      <vt:lpstr>Starbucks</vt:lpstr>
      <vt:lpstr> Uber</vt:lpstr>
      <vt:lpstr> Uber</vt:lpstr>
      <vt:lpstr> Pinterest</vt:lpstr>
      <vt:lpstr> Pinterest</vt:lpstr>
      <vt:lpstr>Advantages and Disadvantages of Web Apps</vt:lpstr>
      <vt:lpstr>Advantages of Web Apps</vt:lpstr>
      <vt:lpstr>Disadvantages of Web Apps</vt:lpstr>
      <vt:lpstr>Types of Web Applications</vt:lpstr>
      <vt:lpstr>Client-Side Web Apps</vt:lpstr>
      <vt:lpstr>Server-Side Web Apps</vt:lpstr>
      <vt:lpstr>Single-Page Apps</vt:lpstr>
      <vt:lpstr>Web Apps Frameworks &amp; Other Technologies</vt:lpstr>
      <vt:lpstr>Front-End</vt:lpstr>
      <vt:lpstr>Exercise</vt:lpstr>
      <vt:lpstr>Front-End Frameworks</vt:lpstr>
      <vt:lpstr>Back-End</vt:lpstr>
      <vt:lpstr>Back-End Frameworks</vt:lpstr>
      <vt:lpstr>Back-End</vt:lpstr>
      <vt:lpstr>Back-End</vt:lpstr>
      <vt:lpstr>Back-End</vt:lpstr>
      <vt:lpstr>How it comes together?</vt:lpstr>
      <vt:lpstr>MERN Stack</vt:lpstr>
      <vt:lpstr>7 Steps To Developing Web Applications</vt:lpstr>
      <vt:lpstr>1. Define Your Problem</vt:lpstr>
      <vt:lpstr>2. Plan the Workflow </vt:lpstr>
      <vt:lpstr>3. Prototype Your Web App</vt:lpstr>
      <vt:lpstr>4. Validate Your Prototype</vt:lpstr>
      <vt:lpstr>5. Build Your App</vt:lpstr>
      <vt:lpstr>6. Test Your App</vt:lpstr>
      <vt:lpstr>7. Host &amp; Launch Your Web Apps</vt:lpstr>
      <vt:lpstr>Examples of Web Applications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Memona Haq</dc:creator>
  <cp:lastModifiedBy>Memona Haq</cp:lastModifiedBy>
  <cp:revision>8</cp:revision>
  <dcterms:created xsi:type="dcterms:W3CDTF">2022-07-18T09:35:15Z</dcterms:created>
  <dcterms:modified xsi:type="dcterms:W3CDTF">2022-07-27T20:07:19Z</dcterms:modified>
</cp:coreProperties>
</file>